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53"/>
  </p:notesMasterIdLst>
  <p:handoutMasterIdLst>
    <p:handoutMasterId r:id="rId54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9" r:id="rId18"/>
    <p:sldId id="478" r:id="rId19"/>
    <p:sldId id="481" r:id="rId20"/>
    <p:sldId id="480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90" r:id="rId29"/>
    <p:sldId id="491" r:id="rId30"/>
    <p:sldId id="492" r:id="rId31"/>
    <p:sldId id="493" r:id="rId32"/>
    <p:sldId id="494" r:id="rId33"/>
    <p:sldId id="495" r:id="rId34"/>
    <p:sldId id="496" r:id="rId35"/>
    <p:sldId id="497" r:id="rId36"/>
    <p:sldId id="498" r:id="rId37"/>
    <p:sldId id="499" r:id="rId38"/>
    <p:sldId id="500" r:id="rId39"/>
    <p:sldId id="501" r:id="rId40"/>
    <p:sldId id="502" r:id="rId41"/>
    <p:sldId id="503" r:id="rId42"/>
    <p:sldId id="505" r:id="rId43"/>
    <p:sldId id="506" r:id="rId44"/>
    <p:sldId id="507" r:id="rId45"/>
    <p:sldId id="508" r:id="rId46"/>
    <p:sldId id="509" r:id="rId47"/>
    <p:sldId id="510" r:id="rId48"/>
    <p:sldId id="511" r:id="rId49"/>
    <p:sldId id="512" r:id="rId50"/>
    <p:sldId id="513" r:id="rId51"/>
    <p:sldId id="504" r:id="rId52"/>
  </p:sldIdLst>
  <p:sldSz cx="9144000" cy="6858000" type="screen4x3"/>
  <p:notesSz cx="9928225" cy="6797675"/>
  <p:custDataLst>
    <p:tags r:id="rId5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1212"/>
    <a:srgbClr val="F53939"/>
    <a:srgbClr val="C1D6FF"/>
    <a:srgbClr val="F5FC9A"/>
    <a:srgbClr val="6699FF"/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62" autoAdjust="0"/>
    <p:restoredTop sz="94935" autoAdjust="0"/>
  </p:normalViewPr>
  <p:slideViewPr>
    <p:cSldViewPr>
      <p:cViewPr varScale="1">
        <p:scale>
          <a:sx n="79" d="100"/>
          <a:sy n="79" d="100"/>
        </p:scale>
        <p:origin x="147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gs" Target="tags/tag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8365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643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8193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856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8252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5035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706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024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71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7286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334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12664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103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309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67851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48892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5948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559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6166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20234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97244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5798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5044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09482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6826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19401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6635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259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53185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6943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6720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0815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831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1952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1295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10759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737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1691" y="46436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55045" y="692696"/>
            <a:ext cx="119870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5.1 - Compounds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1416268" y="692696"/>
            <a:ext cx="162131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5.2 – Chemical Reaction Equations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3100103" y="692696"/>
            <a:ext cx="191343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5.3 – Atoms, Molecules</a:t>
            </a:r>
            <a:r>
              <a:rPr lang="en-GB" sz="113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and Ion Masses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 userDrawn="1"/>
        </p:nvSpPr>
        <p:spPr>
          <a:xfrm>
            <a:off x="5076056" y="692696"/>
            <a:ext cx="156216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5.4 – Masses and % Calculations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931399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hyperlink" Target="Unit%2005/5.1%20-%20Valency%20of%20elements.mp4" TargetMode="Externa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Unit%2005/5.1%20&#8211;%20The%20Names%20and%20Formula%20for%20Compounds.docx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Unit%2005/5.2%20&#8211;%20Equations%20For%20Chemical%20Reactions.docx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Unit%2005/5.3%20&#8211;%20The%20Masses%20of%20Atoms,%20Molecules,%20and%20Ions.docx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Unit%2005/5.4%20&#8211;%20Some%20calculations%20about%20masses%20and%20%25.docx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Unit%2005/5.4%20&#8211;%20Some%20calculations%20about%20masses%20and%20%25.docx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301208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05 </a:t>
            </a:r>
            <a:r>
              <a:rPr lang="en-US" sz="4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Reacting </a:t>
            </a:r>
            <a:r>
              <a:rPr 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Masses</a:t>
            </a:r>
            <a:r>
              <a:rPr lang="en-US" sz="4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Chemical Equations</a:t>
            </a:r>
            <a:endParaRPr lang="en-GB" sz="4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7442"/>
            <a:ext cx="1597463" cy="1534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4087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60" b="1" dirty="0" smtClean="0">
                <a:solidFill>
                  <a:srgbClr val="B21212"/>
                </a:solidFill>
              </a:rPr>
              <a:t>The Names of Compounds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60" dirty="0" smtClean="0"/>
              <a:t>Many </a:t>
            </a:r>
            <a:r>
              <a:rPr lang="en-US" sz="1760" dirty="0"/>
              <a:t>compounds contain just two elements. If you know which </a:t>
            </a:r>
            <a:r>
              <a:rPr lang="en-US" sz="1760" dirty="0" smtClean="0"/>
              <a:t>elements they </a:t>
            </a:r>
            <a:r>
              <a:rPr lang="en-US" sz="1760" dirty="0"/>
              <a:t>are, you can usually name the compound. Just follow these rules: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11200" algn="l"/>
                <a:tab pos="1084263" algn="l"/>
              </a:tabLst>
            </a:pPr>
            <a:r>
              <a:rPr lang="en-US" sz="1760" dirty="0" smtClean="0"/>
              <a:t>When </a:t>
            </a:r>
            <a:r>
              <a:rPr lang="en-US" sz="1760" dirty="0"/>
              <a:t>the compound contains a metal and a non-metal</a:t>
            </a:r>
            <a:r>
              <a:rPr lang="en-US" sz="1760" dirty="0" smtClean="0"/>
              <a:t>:</a:t>
            </a:r>
          </a:p>
          <a:p>
            <a:pPr marL="355600">
              <a:buClr>
                <a:srgbClr val="0070C0"/>
              </a:buClr>
              <a:tabLst>
                <a:tab pos="711200" algn="l"/>
                <a:tab pos="982663" algn="l"/>
              </a:tabLst>
            </a:pPr>
            <a:r>
              <a:rPr lang="en-US" sz="1760" dirty="0"/>
              <a:t>	</a:t>
            </a:r>
            <a:r>
              <a:rPr lang="en-US" sz="1760" dirty="0" smtClean="0"/>
              <a:t>– 	the </a:t>
            </a:r>
            <a:r>
              <a:rPr lang="en-US" sz="1760" dirty="0"/>
              <a:t>name of the metal is given first</a:t>
            </a:r>
          </a:p>
          <a:p>
            <a:pPr marL="355600">
              <a:buClr>
                <a:srgbClr val="0070C0"/>
              </a:buClr>
              <a:tabLst>
                <a:tab pos="711200" algn="l"/>
                <a:tab pos="982663" algn="l"/>
              </a:tabLst>
            </a:pPr>
            <a:r>
              <a:rPr lang="en-US" sz="1760" dirty="0" smtClean="0"/>
              <a:t>	– 	and </a:t>
            </a:r>
            <a:r>
              <a:rPr lang="en-US" sz="1760" dirty="0"/>
              <a:t>then the name of the non-metal, but ending </a:t>
            </a:r>
            <a:r>
              <a:rPr lang="en-US" sz="1760" dirty="0" smtClean="0"/>
              <a:t>with 		-ide</a:t>
            </a:r>
            <a:r>
              <a:rPr lang="en-US" sz="1760" dirty="0"/>
              <a:t>.</a:t>
            </a:r>
          </a:p>
          <a:p>
            <a:pPr marL="355600">
              <a:buClr>
                <a:srgbClr val="0070C0"/>
              </a:buClr>
              <a:tabLst>
                <a:tab pos="711200" algn="l"/>
                <a:tab pos="1084263" algn="l"/>
              </a:tabLst>
            </a:pPr>
            <a:r>
              <a:rPr lang="en-US" sz="1760" b="1" i="1" dirty="0"/>
              <a:t>Examples:</a:t>
            </a:r>
            <a:r>
              <a:rPr lang="en-US" sz="1760" dirty="0"/>
              <a:t> sodium chloride, magnesium oxide, iron sulfide.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11200" algn="l"/>
                <a:tab pos="1084263" algn="l"/>
              </a:tabLst>
            </a:pPr>
            <a:r>
              <a:rPr lang="en-US" sz="1760" dirty="0" smtClean="0"/>
              <a:t>When </a:t>
            </a:r>
            <a:r>
              <a:rPr lang="en-US" sz="1760" dirty="0"/>
              <a:t>the compound is made of two non-metals:</a:t>
            </a:r>
          </a:p>
          <a:p>
            <a:pPr marL="355600">
              <a:buClr>
                <a:srgbClr val="0070C0"/>
              </a:buClr>
              <a:tabLst>
                <a:tab pos="711200" algn="l"/>
                <a:tab pos="982663" algn="l"/>
              </a:tabLst>
            </a:pPr>
            <a:r>
              <a:rPr lang="en-US" sz="1760" dirty="0" smtClean="0"/>
              <a:t>	– 	if </a:t>
            </a:r>
            <a:r>
              <a:rPr lang="en-US" sz="1760" dirty="0"/>
              <a:t>one is hydrogen, that is named first</a:t>
            </a:r>
          </a:p>
          <a:p>
            <a:pPr marL="355600">
              <a:buClr>
                <a:srgbClr val="0070C0"/>
              </a:buClr>
              <a:tabLst>
                <a:tab pos="711200" algn="l"/>
                <a:tab pos="982663" algn="l"/>
              </a:tabLst>
            </a:pPr>
            <a:r>
              <a:rPr lang="en-US" sz="1760" dirty="0" smtClean="0"/>
              <a:t>	– 	otherwise </a:t>
            </a:r>
            <a:r>
              <a:rPr lang="en-US" sz="1760" dirty="0"/>
              <a:t>the one with the lower group number </a:t>
            </a:r>
            <a:r>
              <a:rPr lang="en-US" sz="1760" dirty="0" smtClean="0"/>
              <a:t>		comes first</a:t>
            </a:r>
            <a:endParaRPr lang="en-US" sz="1760" dirty="0"/>
          </a:p>
          <a:p>
            <a:pPr marL="355600">
              <a:buClr>
                <a:srgbClr val="0070C0"/>
              </a:buClr>
              <a:tabLst>
                <a:tab pos="711200" algn="l"/>
                <a:tab pos="982663" algn="l"/>
              </a:tabLst>
            </a:pPr>
            <a:r>
              <a:rPr lang="en-US" sz="1760" dirty="0" smtClean="0"/>
              <a:t>	– 	and </a:t>
            </a:r>
            <a:r>
              <a:rPr lang="en-US" sz="1760" dirty="0"/>
              <a:t>then the name of the other non-metal, ending </a:t>
            </a:r>
            <a:r>
              <a:rPr lang="en-US" sz="1760" dirty="0" smtClean="0"/>
              <a:t>		with -ide.</a:t>
            </a:r>
          </a:p>
          <a:p>
            <a:pPr marL="355600">
              <a:buClr>
                <a:srgbClr val="0070C0"/>
              </a:buClr>
            </a:pPr>
            <a:r>
              <a:rPr lang="en-US" sz="1760" b="1" i="1" dirty="0" smtClean="0"/>
              <a:t>Examples</a:t>
            </a:r>
            <a:r>
              <a:rPr lang="en-US" sz="1760" dirty="0"/>
              <a:t>: hydrogen chloride, carbon dioxide.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60" dirty="0"/>
              <a:t>But some compounds have ‘everyday’ names that give you no clue </a:t>
            </a:r>
            <a:r>
              <a:rPr lang="en-US" sz="1760" dirty="0" smtClean="0"/>
              <a:t>about the </a:t>
            </a:r>
            <a:r>
              <a:rPr lang="en-US" sz="1760" dirty="0"/>
              <a:t>elements in them. Water, methane, and ammonia are </a:t>
            </a:r>
            <a:r>
              <a:rPr lang="en-US" sz="1760" dirty="0" smtClean="0"/>
              <a:t>examples. You </a:t>
            </a:r>
            <a:r>
              <a:rPr lang="en-US" sz="1760" dirty="0"/>
              <a:t>just have to remember their formulae!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88224" y="3284984"/>
            <a:ext cx="23762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Tx/>
              <a:buChar char="▲"/>
            </a:pPr>
            <a:r>
              <a:rPr lang="en-US" dirty="0">
                <a:latin typeface="NewAsterLTStd"/>
              </a:rPr>
              <a:t>That very common compound, </a:t>
            </a:r>
            <a:r>
              <a:rPr lang="en-US" dirty="0" smtClean="0">
                <a:latin typeface="NewAsterLTStd"/>
              </a:rPr>
              <a:t>water. Your </a:t>
            </a:r>
            <a:r>
              <a:rPr lang="en-US" dirty="0">
                <a:latin typeface="NewAsterLTStd"/>
              </a:rPr>
              <a:t>body is full of it. Which </a:t>
            </a:r>
            <a:r>
              <a:rPr lang="en-US" dirty="0" smtClean="0">
                <a:latin typeface="NewAsterLTStd"/>
              </a:rPr>
              <a:t>elements does </a:t>
            </a:r>
            <a:r>
              <a:rPr lang="en-US" dirty="0">
                <a:latin typeface="NewAsterLTStd"/>
              </a:rPr>
              <a:t>it contain?</a:t>
            </a:r>
            <a:endParaRPr lang="en-GB" dirty="0">
              <a:latin typeface="NewAsterLTStd"/>
            </a:endParaRPr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3164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124745"/>
            <a:ext cx="2376263" cy="213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60" b="1" dirty="0">
                <a:solidFill>
                  <a:srgbClr val="B21212"/>
                </a:solidFill>
              </a:rPr>
              <a:t>Finding formulae from the structure of compounds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60" dirty="0"/>
              <a:t>Every compound has a formula as well as a name. The formula is </a:t>
            </a:r>
            <a:r>
              <a:rPr lang="en-US" sz="1760" dirty="0" smtClean="0"/>
              <a:t>made up </a:t>
            </a:r>
            <a:r>
              <a:rPr lang="en-US" sz="1760" dirty="0"/>
              <a:t>of the symbols for the elements, and often has numbers </a:t>
            </a:r>
            <a:r>
              <a:rPr lang="en-US" sz="1760" dirty="0" smtClean="0"/>
              <a:t>too. The </a:t>
            </a:r>
            <a:r>
              <a:rPr lang="en-US" sz="1760" dirty="0"/>
              <a:t>formula of a compound is related to its structure. For example</a:t>
            </a:r>
            <a:r>
              <a:rPr lang="en-US" sz="1760" dirty="0" smtClean="0"/>
              <a:t>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60" dirty="0"/>
              <a:t>Note the difference: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60" dirty="0" smtClean="0"/>
              <a:t>In </a:t>
            </a:r>
            <a:r>
              <a:rPr lang="en-US" sz="1760" dirty="0"/>
              <a:t>giant structures like sodium chloride and silicon dioxide, </a:t>
            </a:r>
            <a:r>
              <a:rPr lang="en-US" sz="1760" dirty="0" smtClean="0"/>
              <a:t>the formula </a:t>
            </a:r>
            <a:r>
              <a:rPr lang="en-US" sz="1760" dirty="0"/>
              <a:t>tells you the ratio of the ions or atoms in the compound.</a:t>
            </a:r>
          </a:p>
          <a:p>
            <a:pPr marL="627063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60" dirty="0" smtClean="0"/>
              <a:t>In </a:t>
            </a:r>
            <a:r>
              <a:rPr lang="en-US" sz="1760" dirty="0"/>
              <a:t>a molecular compound, the formula tells you exactly how </a:t>
            </a:r>
            <a:r>
              <a:rPr lang="en-US" sz="1760" dirty="0" smtClean="0"/>
              <a:t>many atoms </a:t>
            </a:r>
            <a:r>
              <a:rPr lang="en-US" sz="1760" dirty="0"/>
              <a:t>are bonded together in each molecule.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3789040"/>
            <a:ext cx="288032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Sodium chloride forms a </a:t>
            </a:r>
            <a:r>
              <a:rPr lang="en-US" sz="1700" dirty="0" smtClean="0"/>
              <a:t>giant structure </a:t>
            </a:r>
            <a:r>
              <a:rPr lang="en-US" sz="1700" dirty="0"/>
              <a:t>with one sodium ion </a:t>
            </a:r>
            <a:r>
              <a:rPr lang="en-US" sz="1700" dirty="0" smtClean="0"/>
              <a:t>for every </a:t>
            </a:r>
            <a:r>
              <a:rPr lang="en-US" sz="1700" dirty="0"/>
              <a:t>chloride ion. So its </a:t>
            </a:r>
            <a:r>
              <a:rPr lang="en-US" sz="1700" dirty="0" smtClean="0"/>
              <a:t>formula </a:t>
            </a:r>
            <a:r>
              <a:rPr lang="en-GB" sz="1700" dirty="0" smtClean="0"/>
              <a:t>is </a:t>
            </a:r>
            <a:r>
              <a:rPr lang="en-GB" sz="1700" dirty="0" err="1"/>
              <a:t>NaCl</a:t>
            </a:r>
            <a:r>
              <a:rPr lang="en-GB" sz="1700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31840" y="3789038"/>
            <a:ext cx="288032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Water is made up of </a:t>
            </a:r>
            <a:r>
              <a:rPr lang="en-US" sz="1700" dirty="0" smtClean="0"/>
              <a:t>molecules in </a:t>
            </a:r>
            <a:r>
              <a:rPr lang="en-US" sz="1700" dirty="0"/>
              <a:t>which two hydrogen </a:t>
            </a:r>
            <a:r>
              <a:rPr lang="en-US" sz="1700" dirty="0" smtClean="0"/>
              <a:t>atoms are </a:t>
            </a:r>
            <a:r>
              <a:rPr lang="en-US" sz="1700" dirty="0"/>
              <a:t>bonded to an oxygen </a:t>
            </a:r>
            <a:r>
              <a:rPr lang="en-US" sz="1700" dirty="0" smtClean="0"/>
              <a:t>atom. So </a:t>
            </a:r>
            <a:r>
              <a:rPr lang="en-US" sz="1700" dirty="0"/>
              <a:t>its formula is H</a:t>
            </a:r>
            <a:r>
              <a:rPr lang="en-US" sz="1700" baseline="-25000" dirty="0"/>
              <a:t>2</a:t>
            </a:r>
            <a:r>
              <a:rPr lang="en-US" sz="1700" dirty="0"/>
              <a:t>O.</a:t>
            </a:r>
            <a:endParaRPr lang="en-GB" sz="1700" dirty="0"/>
          </a:p>
        </p:txBody>
      </p:sp>
      <p:sp>
        <p:nvSpPr>
          <p:cNvPr id="13" name="TextBox 12"/>
          <p:cNvSpPr txBox="1"/>
          <p:nvPr/>
        </p:nvSpPr>
        <p:spPr>
          <a:xfrm>
            <a:off x="6084168" y="3789039"/>
            <a:ext cx="288032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Silicon dioxide (silica) forms </a:t>
            </a:r>
            <a:r>
              <a:rPr lang="en-US" sz="1700" dirty="0" smtClean="0"/>
              <a:t>a giant </a:t>
            </a:r>
            <a:r>
              <a:rPr lang="en-US" sz="1700" dirty="0"/>
              <a:t>structure in which there </a:t>
            </a:r>
            <a:r>
              <a:rPr lang="en-US" sz="1700" dirty="0" smtClean="0"/>
              <a:t>are two </a:t>
            </a:r>
            <a:r>
              <a:rPr lang="en-US" sz="1700" dirty="0"/>
              <a:t>oxygen atoms for every </a:t>
            </a:r>
            <a:r>
              <a:rPr lang="en-US" sz="1700" dirty="0" smtClean="0"/>
              <a:t>silicon atom</a:t>
            </a:r>
            <a:r>
              <a:rPr lang="en-US" sz="1700" dirty="0"/>
              <a:t>. So its formula is SiO</a:t>
            </a:r>
            <a:r>
              <a:rPr lang="en-US" sz="1700" baseline="30000" dirty="0"/>
              <a:t>2</a:t>
            </a:r>
            <a:r>
              <a:rPr lang="en-US" sz="1700" dirty="0"/>
              <a:t>.</a:t>
            </a:r>
            <a:endParaRPr lang="en-GB" sz="17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337557"/>
            <a:ext cx="2376264" cy="14625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880" y="2337558"/>
            <a:ext cx="1656185" cy="13379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6216" y="2060848"/>
            <a:ext cx="2088232" cy="168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877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>
                <a:solidFill>
                  <a:srgbClr val="B21212"/>
                </a:solidFill>
              </a:rPr>
              <a:t>Valency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But you don’t need to draw the structure of a compound to work out </a:t>
            </a:r>
            <a:r>
              <a:rPr lang="en-US" sz="2100" dirty="0" smtClean="0"/>
              <a:t>its formula</a:t>
            </a:r>
            <a:r>
              <a:rPr lang="en-US" sz="2100" dirty="0"/>
              <a:t>. You can work it out quickly if you know the valency of the elements: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The valency of an element is the number of electrons its atoms </a:t>
            </a:r>
            <a:r>
              <a:rPr lang="en-US" sz="2100" b="1" dirty="0" smtClean="0"/>
              <a:t>lose, gain </a:t>
            </a:r>
            <a:r>
              <a:rPr lang="en-US" sz="2100" b="1" dirty="0"/>
              <a:t>or share, to form a compound</a:t>
            </a:r>
            <a:r>
              <a:rPr lang="en-US" sz="2100" b="1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043608" y="6237312"/>
            <a:ext cx="1512168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Click Here</a:t>
            </a:r>
            <a:endParaRPr lang="en-GB" b="1" dirty="0"/>
          </a:p>
        </p:txBody>
      </p:sp>
      <p:pic>
        <p:nvPicPr>
          <p:cNvPr id="6" name="5.1 - Valency of elemen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9792" y="3156070"/>
            <a:ext cx="6235206" cy="350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6679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Look </a:t>
            </a:r>
            <a:r>
              <a:rPr lang="en-US" dirty="0"/>
              <a:t>at this table. (You can check the groups in the Periodic Table on page 31.)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261802"/>
              </p:ext>
            </p:extLst>
          </p:nvPr>
        </p:nvGraphicFramePr>
        <p:xfrm>
          <a:off x="183123" y="1554308"/>
          <a:ext cx="8781364" cy="5115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517"/>
                <a:gridCol w="2520280"/>
                <a:gridCol w="1872208"/>
                <a:gridCol w="324035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forming a compound, the atoms…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the valency of the element is …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Examples of compounds formed </a:t>
                      </a:r>
                      <a:r>
                        <a:rPr lang="en-US" sz="157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(those in blue are covalent, with shared</a:t>
                      </a:r>
                      <a:r>
                        <a:rPr lang="en-US" sz="157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7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electrons)</a:t>
                      </a:r>
                      <a:endParaRPr lang="en-GB" sz="157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I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Lose 1 electron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chloride, </a:t>
                      </a:r>
                      <a:r>
                        <a:rPr kumimoji="0" lang="en-GB" sz="157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NaCl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II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Lose 2 electron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 chloride, MgCl</a:t>
                      </a:r>
                      <a:r>
                        <a:rPr kumimoji="0" lang="en-GB" sz="157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en-GB" sz="157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III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Lose 3 electron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aluminium chloride, AlCl</a:t>
                      </a:r>
                      <a:r>
                        <a:rPr kumimoji="0" lang="en-GB" sz="157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sz="157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IV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Chare 4 electrons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methane, CH</a:t>
                      </a:r>
                      <a:r>
                        <a:rPr kumimoji="0" lang="en-GB" sz="1570" b="0" i="0" u="none" strike="noStrike" kern="1200" baseline="-25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en-GB" sz="1570" baseline="-25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V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Gain or share 3 electrons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ammonia, NH</a:t>
                      </a:r>
                      <a:r>
                        <a:rPr kumimoji="0" lang="en-GB" sz="1570" b="0" i="0" u="none" strike="noStrike" kern="1200" baseline="-25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sz="1570" baseline="-25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Vi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Gain or share 2 electrons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 oxide, MgO; </a:t>
                      </a:r>
                      <a:r>
                        <a:rPr kumimoji="0" lang="pt-BR" sz="1570" b="0" i="0" u="none" strike="noStrike" kern="120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water, H2O</a:t>
                      </a:r>
                      <a:endParaRPr lang="en-GB" sz="157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VII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Gain or share 1 electrons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chloride, </a:t>
                      </a:r>
                      <a:r>
                        <a:rPr kumimoji="0" lang="en-GB" sz="157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NaCl</a:t>
                      </a:r>
                      <a:r>
                        <a:rPr kumimoji="0" lang="en-GB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; </a:t>
                      </a:r>
                      <a:r>
                        <a:rPr kumimoji="0" lang="en-GB" sz="1570" b="0" i="0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chloride, </a:t>
                      </a:r>
                      <a:r>
                        <a:rPr kumimoji="0" lang="en-GB" sz="1570" b="0" i="0" u="none" strike="noStrike" kern="1200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HCl</a:t>
                      </a:r>
                      <a:endParaRPr lang="en-GB" sz="157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O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(do not form compounds)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Lose</a:t>
                      </a:r>
                      <a:r>
                        <a:rPr lang="en-GB" sz="157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share 1 electron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570" b="0" i="0" u="none" strike="noStrike" kern="1200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bromide, </a:t>
                      </a:r>
                      <a:r>
                        <a:rPr kumimoji="0" lang="en-GB" sz="1570" b="0" i="0" u="none" strike="noStrike" kern="1200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HBr</a:t>
                      </a:r>
                      <a:endParaRPr lang="en-GB" sz="157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Transition Elements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 lose different numbers of electrons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Variable</a:t>
                      </a:r>
                      <a:endParaRPr lang="en-GB" sz="15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it-IT" sz="15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pper (I) chloride, CuCl; copper (II) chloride, CuCl</a:t>
                      </a:r>
                      <a:r>
                        <a:rPr kumimoji="0" lang="it-IT" sz="157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en-GB" sz="157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971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6967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Writing formulae using valencies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This is how to write the formula of a compound, using valencies: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down the valencies of the two elements.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down their symbols, in the same order as the elements in the name.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Add </a:t>
            </a:r>
            <a:r>
              <a:rPr lang="en-US" sz="1700" dirty="0"/>
              <a:t>numbers after the symbols if you need to, to balance the </a:t>
            </a:r>
            <a:r>
              <a:rPr lang="en-US" sz="1700" dirty="0" smtClean="0"/>
              <a:t>valencies.</a:t>
            </a:r>
          </a:p>
          <a:p>
            <a:pPr marL="355600">
              <a:buClr>
                <a:srgbClr val="0070C0"/>
              </a:buClr>
            </a:pPr>
            <a:r>
              <a:rPr lang="en-US" sz="1700" b="1" dirty="0" smtClean="0"/>
              <a:t>Example </a:t>
            </a:r>
            <a:r>
              <a:rPr lang="en-US" sz="1700" b="1" dirty="0"/>
              <a:t>1</a:t>
            </a:r>
            <a:r>
              <a:rPr lang="en-US" sz="1700" dirty="0"/>
              <a:t> </a:t>
            </a:r>
            <a:r>
              <a:rPr lang="en-US" sz="1700" dirty="0" smtClean="0"/>
              <a:t>	What </a:t>
            </a:r>
            <a:r>
              <a:rPr lang="en-US" sz="1700" dirty="0"/>
              <a:t>is the formula of hydrogen sulfide?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Valencies</a:t>
            </a:r>
            <a:r>
              <a:rPr lang="en-US" sz="1700" dirty="0"/>
              <a:t>: hydrogen, 1; sulfur (Group VI), 2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HS </a:t>
            </a:r>
            <a:r>
              <a:rPr lang="en-US" sz="1700" dirty="0"/>
              <a:t>(valencies not balanced)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The </a:t>
            </a:r>
            <a:r>
              <a:rPr lang="en-US" sz="1700" dirty="0"/>
              <a:t>formula is </a:t>
            </a:r>
            <a:r>
              <a:rPr lang="en-US" sz="1700" b="1" dirty="0">
                <a:solidFill>
                  <a:srgbClr val="FF0000"/>
                </a:solidFill>
              </a:rPr>
              <a:t>H</a:t>
            </a:r>
            <a:r>
              <a:rPr lang="en-US" sz="1700" b="1" baseline="-25000" dirty="0">
                <a:solidFill>
                  <a:srgbClr val="FF0000"/>
                </a:solidFill>
              </a:rPr>
              <a:t>2</a:t>
            </a:r>
            <a:r>
              <a:rPr lang="en-US" sz="1700" b="1" dirty="0">
                <a:solidFill>
                  <a:srgbClr val="FF0000"/>
                </a:solidFill>
              </a:rPr>
              <a:t>S</a:t>
            </a:r>
            <a:r>
              <a:rPr lang="en-US" sz="1700" dirty="0">
                <a:solidFill>
                  <a:srgbClr val="FF0000"/>
                </a:solidFill>
              </a:rPr>
              <a:t> </a:t>
            </a:r>
            <a:r>
              <a:rPr lang="en-US" sz="1700" dirty="0"/>
              <a:t>(2 </a:t>
            </a:r>
            <a:r>
              <a:rPr lang="en-US" sz="1700" dirty="0" smtClean="0"/>
              <a:t>X </a:t>
            </a:r>
            <a:r>
              <a:rPr lang="en-US" sz="1700" dirty="0"/>
              <a:t>1 and 2, so the valencies are now </a:t>
            </a:r>
            <a:r>
              <a:rPr lang="en-US" sz="1700" dirty="0" smtClean="0"/>
              <a:t>balanced)</a:t>
            </a:r>
          </a:p>
          <a:p>
            <a:pPr marL="355600">
              <a:buClr>
                <a:srgbClr val="0070C0"/>
              </a:buClr>
            </a:pPr>
            <a:r>
              <a:rPr lang="en-US" sz="1700" b="1" dirty="0" smtClean="0"/>
              <a:t>Example </a:t>
            </a:r>
            <a:r>
              <a:rPr lang="en-US" sz="1700" b="1" dirty="0"/>
              <a:t>2</a:t>
            </a:r>
            <a:r>
              <a:rPr lang="en-US" sz="1700" dirty="0"/>
              <a:t> </a:t>
            </a:r>
            <a:r>
              <a:rPr lang="en-US" sz="1700" dirty="0" smtClean="0"/>
              <a:t>	What </a:t>
            </a:r>
            <a:r>
              <a:rPr lang="en-US" sz="1700" dirty="0"/>
              <a:t>is the formula of aluminium oxide?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Valencies</a:t>
            </a:r>
            <a:r>
              <a:rPr lang="en-US" sz="1700" dirty="0"/>
              <a:t>: aluminium (Group III), 3; oxygen (Group VI), 2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err="1" smtClean="0"/>
              <a:t>AlO</a:t>
            </a:r>
            <a:r>
              <a:rPr lang="en-US" sz="1700" dirty="0" smtClean="0"/>
              <a:t> </a:t>
            </a:r>
            <a:r>
              <a:rPr lang="en-US" sz="1700" dirty="0"/>
              <a:t>(valencies not balanced)</a:t>
            </a:r>
          </a:p>
          <a:p>
            <a:pPr marL="627063" indent="-271463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The </a:t>
            </a:r>
            <a:r>
              <a:rPr lang="en-US" sz="1700" dirty="0"/>
              <a:t>formula is </a:t>
            </a:r>
            <a:r>
              <a:rPr lang="en-US" sz="1700" b="1" dirty="0">
                <a:solidFill>
                  <a:srgbClr val="FF0000"/>
                </a:solidFill>
              </a:rPr>
              <a:t>Al</a:t>
            </a:r>
            <a:r>
              <a:rPr lang="en-US" sz="1700" b="1" baseline="-25000" dirty="0">
                <a:solidFill>
                  <a:srgbClr val="FF0000"/>
                </a:solidFill>
              </a:rPr>
              <a:t>2</a:t>
            </a:r>
            <a:r>
              <a:rPr lang="en-US" sz="1700" b="1" dirty="0">
                <a:solidFill>
                  <a:srgbClr val="FF0000"/>
                </a:solidFill>
              </a:rPr>
              <a:t>O</a:t>
            </a:r>
            <a:r>
              <a:rPr lang="en-US" sz="1700" b="1" baseline="-25000" dirty="0">
                <a:solidFill>
                  <a:srgbClr val="FF0000"/>
                </a:solidFill>
              </a:rPr>
              <a:t>3</a:t>
            </a:r>
            <a:r>
              <a:rPr lang="en-US" sz="1700" dirty="0">
                <a:solidFill>
                  <a:srgbClr val="FF0000"/>
                </a:solidFill>
              </a:rPr>
              <a:t> </a:t>
            </a:r>
            <a:r>
              <a:rPr lang="en-US" sz="1700" dirty="0"/>
              <a:t>(2 </a:t>
            </a:r>
            <a:r>
              <a:rPr lang="en-US" sz="1700" dirty="0" smtClean="0"/>
              <a:t>X </a:t>
            </a:r>
            <a:r>
              <a:rPr lang="en-US" sz="1700" dirty="0"/>
              <a:t>3 and 3 </a:t>
            </a:r>
            <a:r>
              <a:rPr lang="en-US" sz="1700" dirty="0" smtClean="0"/>
              <a:t>X </a:t>
            </a:r>
            <a:r>
              <a:rPr lang="en-US" sz="1700" dirty="0"/>
              <a:t>2, so the valencies are </a:t>
            </a:r>
            <a:r>
              <a:rPr lang="en-US" sz="1700" dirty="0" smtClean="0"/>
              <a:t>now balanced</a:t>
            </a:r>
            <a:r>
              <a:rPr lang="en-US" sz="1700" dirty="0"/>
              <a:t>)</a:t>
            </a:r>
          </a:p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Writing formulae by balancing charges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In an ionic compound, the total charge is zero. So you can also work </a:t>
            </a:r>
            <a:r>
              <a:rPr lang="en-US" sz="1700" dirty="0" smtClean="0"/>
              <a:t>out the </a:t>
            </a:r>
            <a:r>
              <a:rPr lang="en-US" sz="1700" dirty="0"/>
              <a:t>formula of an ionic compound by balancing the charges on its </a:t>
            </a:r>
            <a:r>
              <a:rPr lang="en-US" sz="1700" dirty="0" smtClean="0"/>
              <a:t>ions. To </a:t>
            </a:r>
            <a:r>
              <a:rPr lang="en-US" sz="1700" dirty="0"/>
              <a:t>find out how to do this, turn to Unit 4.4.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28936"/>
            <a:ext cx="2088232" cy="19612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76256" y="3284984"/>
            <a:ext cx="20882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Tx/>
              <a:buChar char="▲"/>
            </a:pPr>
            <a:r>
              <a:rPr lang="en-US" dirty="0">
                <a:latin typeface="NewAsterLTStd"/>
              </a:rPr>
              <a:t>Hydrogen sulfide is a very </a:t>
            </a:r>
            <a:r>
              <a:rPr lang="en-US" dirty="0" smtClean="0">
                <a:latin typeface="NewAsterLTStd"/>
              </a:rPr>
              <a:t>poisonous </a:t>
            </a:r>
            <a:r>
              <a:rPr lang="en-US" dirty="0" err="1" smtClean="0">
                <a:latin typeface="NewAsterLTStd"/>
              </a:rPr>
              <a:t>colourless</a:t>
            </a:r>
            <a:r>
              <a:rPr lang="en-US" dirty="0" smtClean="0">
                <a:latin typeface="NewAsterLTStd"/>
              </a:rPr>
              <a:t> </a:t>
            </a:r>
            <a:r>
              <a:rPr lang="en-US" dirty="0">
                <a:latin typeface="NewAsterLTStd"/>
              </a:rPr>
              <a:t>gas. It smells of rotten eggs.</a:t>
            </a:r>
            <a:endParaRPr lang="en-GB" dirty="0">
              <a:latin typeface="NewAsterLTStd"/>
            </a:endParaRPr>
          </a:p>
        </p:txBody>
      </p:sp>
    </p:spTree>
    <p:extLst>
      <p:ext uri="{BB962C8B-B14F-4D97-AF65-F5344CB8AC3E}">
        <p14:creationId xmlns:p14="http://schemas.microsoft.com/office/powerpoint/2010/main" val="9811227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124744"/>
            <a:ext cx="878497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387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000" dirty="0" smtClean="0"/>
              <a:t>5.1 – </a:t>
            </a:r>
            <a:r>
              <a:rPr lang="en-US" sz="3000" dirty="0"/>
              <a:t>The </a:t>
            </a:r>
            <a:r>
              <a:rPr lang="en-US" sz="3000" dirty="0" smtClean="0"/>
              <a:t>Names </a:t>
            </a:r>
            <a:r>
              <a:rPr lang="en-US" sz="3000" dirty="0"/>
              <a:t>and </a:t>
            </a:r>
            <a:r>
              <a:rPr lang="en-US" sz="3000" dirty="0" smtClean="0"/>
              <a:t>Formulae </a:t>
            </a:r>
            <a:r>
              <a:rPr lang="en-US" sz="3000" dirty="0"/>
              <a:t>of </a:t>
            </a:r>
            <a:r>
              <a:rPr lang="en-US" sz="3000" dirty="0" smtClean="0"/>
              <a:t>Compounds</a:t>
            </a:r>
            <a:endParaRPr lang="en-GB" sz="3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53775"/>
            <a:ext cx="8748000" cy="535377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4300538" algn="l"/>
              </a:tabLst>
            </a:pPr>
            <a:r>
              <a:rPr lang="en-US" sz="2640" dirty="0"/>
              <a:t>The Periodic Table on page 31 will help you with these.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640" dirty="0" smtClean="0"/>
              <a:t>Write </a:t>
            </a:r>
            <a:r>
              <a:rPr lang="en-US" sz="2640" dirty="0"/>
              <a:t>the chemical name for water (ending in -ide).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640" dirty="0" smtClean="0"/>
              <a:t>Name </a:t>
            </a:r>
            <a:r>
              <a:rPr lang="en-US" sz="2640" dirty="0"/>
              <a:t>the compounds containing only these </a:t>
            </a:r>
            <a:r>
              <a:rPr lang="en-US" sz="2640" dirty="0" smtClean="0"/>
              <a:t>elements:</a:t>
            </a:r>
            <a:br>
              <a:rPr lang="en-US" sz="2640" dirty="0" smtClean="0"/>
            </a:br>
            <a:r>
              <a:rPr lang="en-US" sz="2640" b="1" dirty="0" smtClean="0"/>
              <a:t>a</a:t>
            </a:r>
            <a:r>
              <a:rPr lang="en-US" sz="2640" dirty="0" smtClean="0"/>
              <a:t> </a:t>
            </a:r>
            <a:r>
              <a:rPr lang="en-US" sz="2640" dirty="0"/>
              <a:t>sodium and fluorine </a:t>
            </a:r>
            <a:r>
              <a:rPr lang="en-US" sz="2640" dirty="0" smtClean="0"/>
              <a:t>	</a:t>
            </a:r>
            <a:r>
              <a:rPr lang="en-US" sz="2640" b="1" dirty="0" smtClean="0"/>
              <a:t>b</a:t>
            </a:r>
            <a:r>
              <a:rPr lang="en-US" sz="2640" dirty="0" smtClean="0"/>
              <a:t> </a:t>
            </a:r>
            <a:r>
              <a:rPr lang="en-US" sz="2640" dirty="0"/>
              <a:t>fluorine and </a:t>
            </a:r>
            <a:r>
              <a:rPr lang="en-US" sz="2640" dirty="0" smtClean="0"/>
              <a:t>hydrogen</a:t>
            </a:r>
            <a:br>
              <a:rPr lang="en-US" sz="2640" dirty="0" smtClean="0"/>
            </a:br>
            <a:r>
              <a:rPr lang="en-US" sz="2640" b="1" dirty="0" smtClean="0"/>
              <a:t>c</a:t>
            </a:r>
            <a:r>
              <a:rPr lang="en-US" sz="2640" dirty="0" smtClean="0"/>
              <a:t> </a:t>
            </a:r>
            <a:r>
              <a:rPr lang="en-US" sz="2640" dirty="0"/>
              <a:t>sulfur and hydrogen </a:t>
            </a:r>
            <a:r>
              <a:rPr lang="en-US" sz="2640" dirty="0" smtClean="0"/>
              <a:t>	</a:t>
            </a:r>
            <a:r>
              <a:rPr lang="en-US" sz="2640" b="1" dirty="0" smtClean="0"/>
              <a:t>d</a:t>
            </a:r>
            <a:r>
              <a:rPr lang="en-US" sz="2640" dirty="0" smtClean="0"/>
              <a:t> </a:t>
            </a:r>
            <a:r>
              <a:rPr lang="en-US" sz="2640" dirty="0"/>
              <a:t>bromine and beryllium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640" dirty="0" smtClean="0"/>
              <a:t>Why </a:t>
            </a:r>
            <a:r>
              <a:rPr lang="en-US" sz="2640" dirty="0"/>
              <a:t>does silica have the formula SiO</a:t>
            </a:r>
            <a:r>
              <a:rPr lang="en-US" sz="2640" baseline="-25000" dirty="0"/>
              <a:t>2</a:t>
            </a:r>
            <a:r>
              <a:rPr lang="en-US" sz="2640" dirty="0"/>
              <a:t>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1981200" algn="l"/>
                <a:tab pos="4132263" algn="l"/>
                <a:tab pos="6096000" algn="l"/>
              </a:tabLst>
            </a:pPr>
            <a:r>
              <a:rPr lang="en-US" sz="2640" dirty="0" smtClean="0"/>
              <a:t>Decide </a:t>
            </a:r>
            <a:r>
              <a:rPr lang="en-US" sz="2640" dirty="0"/>
              <a:t>whether this formula is correct. If it is not </a:t>
            </a:r>
            <a:r>
              <a:rPr lang="en-US" sz="2640" dirty="0" smtClean="0"/>
              <a:t>correct, write </a:t>
            </a:r>
            <a:r>
              <a:rPr lang="en-US" sz="2640" dirty="0"/>
              <a:t>it </a:t>
            </a:r>
            <a:r>
              <a:rPr lang="en-US" sz="2640" dirty="0" smtClean="0"/>
              <a:t>correctly.</a:t>
            </a:r>
            <a:br>
              <a:rPr lang="en-US" sz="2640" dirty="0" smtClean="0"/>
            </a:br>
            <a:r>
              <a:rPr lang="en-US" sz="2640" b="1" dirty="0" smtClean="0"/>
              <a:t>a</a:t>
            </a:r>
            <a:r>
              <a:rPr lang="en-US" sz="2640" dirty="0" smtClean="0"/>
              <a:t> </a:t>
            </a:r>
            <a:r>
              <a:rPr lang="en-US" sz="2640" dirty="0"/>
              <a:t>HBr</a:t>
            </a:r>
            <a:r>
              <a:rPr lang="en-US" sz="2640" baseline="-25000" dirty="0"/>
              <a:t>2</a:t>
            </a:r>
            <a:r>
              <a:rPr lang="en-US" sz="2640" dirty="0"/>
              <a:t> </a:t>
            </a:r>
            <a:r>
              <a:rPr lang="en-US" sz="2640" dirty="0" smtClean="0"/>
              <a:t>	</a:t>
            </a:r>
            <a:r>
              <a:rPr lang="en-US" sz="2640" b="1" dirty="0" smtClean="0"/>
              <a:t>b</a:t>
            </a:r>
            <a:r>
              <a:rPr lang="en-US" sz="2640" dirty="0" smtClean="0"/>
              <a:t> </a:t>
            </a:r>
            <a:r>
              <a:rPr lang="en-US" sz="2640" dirty="0" err="1"/>
              <a:t>ClNa</a:t>
            </a:r>
            <a:r>
              <a:rPr lang="en-US" sz="2640" dirty="0"/>
              <a:t> </a:t>
            </a:r>
            <a:r>
              <a:rPr lang="en-US" sz="2640" dirty="0" smtClean="0"/>
              <a:t>	</a:t>
            </a:r>
            <a:r>
              <a:rPr lang="en-US" sz="2640" b="1" dirty="0" smtClean="0"/>
              <a:t>c</a:t>
            </a:r>
            <a:r>
              <a:rPr lang="en-US" sz="2640" dirty="0" smtClean="0"/>
              <a:t> </a:t>
            </a:r>
            <a:r>
              <a:rPr lang="en-US" sz="2640" dirty="0"/>
              <a:t>Cl</a:t>
            </a:r>
            <a:r>
              <a:rPr lang="en-US" sz="2640" baseline="-25000" dirty="0"/>
              <a:t>3</a:t>
            </a:r>
            <a:r>
              <a:rPr lang="en-US" sz="2640" dirty="0"/>
              <a:t>Ca </a:t>
            </a:r>
            <a:r>
              <a:rPr lang="en-US" sz="2640" dirty="0" smtClean="0"/>
              <a:t>	</a:t>
            </a:r>
            <a:r>
              <a:rPr lang="en-US" sz="2640" b="1" dirty="0" smtClean="0"/>
              <a:t>d</a:t>
            </a:r>
            <a:r>
              <a:rPr lang="en-US" sz="2640" dirty="0" smtClean="0"/>
              <a:t> </a:t>
            </a:r>
            <a:r>
              <a:rPr lang="en-US" sz="2640" dirty="0"/>
              <a:t>Ba</a:t>
            </a:r>
            <a:r>
              <a:rPr lang="en-US" sz="2640" baseline="-25000" dirty="0"/>
              <a:t>2</a:t>
            </a:r>
            <a:r>
              <a:rPr lang="en-US" sz="2640" dirty="0"/>
              <a:t>O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640" dirty="0" smtClean="0"/>
              <a:t>Write </a:t>
            </a:r>
            <a:r>
              <a:rPr lang="en-US" sz="2640" dirty="0"/>
              <a:t>the correct formula for barium iodide.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640" dirty="0" smtClean="0"/>
              <a:t>See </a:t>
            </a:r>
            <a:r>
              <a:rPr lang="en-US" sz="2640" dirty="0"/>
              <a:t>if you can give a name and formula for a </a:t>
            </a:r>
            <a:r>
              <a:rPr lang="en-US" sz="2640" dirty="0" smtClean="0"/>
              <a:t>compound that </a:t>
            </a:r>
            <a:r>
              <a:rPr lang="en-US" sz="2640" dirty="0"/>
              <a:t>forms when phosphorus reacts with chlorine.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9742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765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5.2 – </a:t>
            </a:r>
            <a:r>
              <a:rPr lang="en-US" sz="3400" dirty="0" smtClean="0"/>
              <a:t>Equations For Chemical Reactions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B21212"/>
                </a:solidFill>
              </a:rPr>
              <a:t>Equations </a:t>
            </a:r>
            <a:r>
              <a:rPr lang="en-US" sz="1700" b="1" dirty="0">
                <a:solidFill>
                  <a:srgbClr val="B21212"/>
                </a:solidFill>
              </a:rPr>
              <a:t>for two sample reactions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b="1" dirty="0" smtClean="0"/>
              <a:t>The </a:t>
            </a:r>
            <a:r>
              <a:rPr lang="en-US" sz="1700" b="1" dirty="0"/>
              <a:t>reaction between carbon and oxygen </a:t>
            </a:r>
            <a:r>
              <a:rPr lang="en-US" sz="1700" b="1" dirty="0" smtClean="0"/>
              <a:t/>
            </a:r>
            <a:br>
              <a:rPr lang="en-US" sz="1700" b="1" dirty="0" smtClean="0"/>
            </a:br>
            <a:r>
              <a:rPr lang="en-US" sz="1700" dirty="0" smtClean="0"/>
              <a:t>When </a:t>
            </a:r>
            <a:r>
              <a:rPr lang="en-US" sz="1700" dirty="0"/>
              <a:t>carbon is </a:t>
            </a:r>
            <a:r>
              <a:rPr lang="en-US" sz="1700" dirty="0" smtClean="0"/>
              <a:t>heated in </a:t>
            </a:r>
            <a:r>
              <a:rPr lang="en-US" sz="1700" dirty="0"/>
              <a:t>oxygen, they react together to form carbon dioxide. Carbon </a:t>
            </a:r>
            <a:r>
              <a:rPr lang="en-US" sz="1700" dirty="0" smtClean="0"/>
              <a:t>and oxygen </a:t>
            </a:r>
            <a:r>
              <a:rPr lang="en-US" sz="1700" dirty="0"/>
              <a:t>are the reactants. Carbon dioxide is the </a:t>
            </a:r>
            <a:r>
              <a:rPr lang="en-US" sz="1700" dirty="0" smtClean="0"/>
              <a:t>product. You </a:t>
            </a:r>
            <a:r>
              <a:rPr lang="en-US" sz="1700" dirty="0"/>
              <a:t>could show the reaction using a diagram, like this:</a:t>
            </a:r>
            <a:br>
              <a:rPr lang="en-US" sz="1700" dirty="0"/>
            </a:br>
            <a:r>
              <a:rPr lang="en-US" sz="1700" dirty="0"/>
              <a:t/>
            </a:r>
            <a:br>
              <a:rPr lang="en-US" sz="1700" dirty="0"/>
            </a:br>
            <a:r>
              <a:rPr lang="en-US" sz="1700" dirty="0"/>
              <a:t/>
            </a:r>
            <a:br>
              <a:rPr lang="en-US" sz="1700" dirty="0"/>
            </a:br>
            <a:r>
              <a:rPr lang="en-US" sz="1700" dirty="0"/>
              <a:t/>
            </a:r>
            <a:br>
              <a:rPr lang="en-US" sz="1700" dirty="0"/>
            </a:br>
            <a:r>
              <a:rPr lang="en-US" sz="1700" dirty="0"/>
              <a:t/>
            </a:r>
            <a:br>
              <a:rPr lang="en-US" sz="1700" dirty="0"/>
            </a:br>
            <a:endParaRPr lang="en-US" sz="1700" dirty="0" smtClean="0"/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or </a:t>
            </a:r>
            <a:r>
              <a:rPr lang="en-US" sz="1700" dirty="0"/>
              <a:t>by a word equation, like </a:t>
            </a:r>
            <a:r>
              <a:rPr lang="en-US" sz="1700" dirty="0" smtClean="0"/>
              <a:t>this:</a:t>
            </a:r>
            <a:br>
              <a:rPr lang="en-US" sz="1700" dirty="0" smtClean="0"/>
            </a:br>
            <a:r>
              <a:rPr lang="en-US" sz="1700" dirty="0" smtClean="0"/>
              <a:t>carbon + </a:t>
            </a:r>
            <a:r>
              <a:rPr lang="en-US" sz="1700" dirty="0"/>
              <a:t>oxygen </a:t>
            </a:r>
            <a:r>
              <a:rPr lang="en-US" sz="1700" dirty="0" smtClean="0">
                <a:sym typeface="Wingdings 3" panose="05040102010807070707" pitchFamily="18" charset="2"/>
              </a:rPr>
              <a:t> </a:t>
            </a:r>
            <a:r>
              <a:rPr lang="en-US" sz="1700" dirty="0" smtClean="0"/>
              <a:t>carbon dioxide</a:t>
            </a:r>
            <a:br>
              <a:rPr lang="en-US" sz="1700" dirty="0" smtClean="0"/>
            </a:br>
            <a:r>
              <a:rPr lang="en-US" sz="1700" dirty="0" smtClean="0"/>
              <a:t>or </a:t>
            </a:r>
            <a:r>
              <a:rPr lang="en-US" sz="1700" dirty="0"/>
              <a:t>by a </a:t>
            </a:r>
            <a:r>
              <a:rPr lang="en-US" sz="1700" b="1" dirty="0"/>
              <a:t>symbol equation</a:t>
            </a:r>
            <a:r>
              <a:rPr lang="en-US" sz="1700" dirty="0"/>
              <a:t>, which gives symbols and </a:t>
            </a:r>
            <a:r>
              <a:rPr lang="en-US" sz="1700" dirty="0" smtClean="0"/>
              <a:t>formulae: </a:t>
            </a:r>
            <a:r>
              <a:rPr lang="en-US" sz="1700" b="1" dirty="0" smtClean="0">
                <a:solidFill>
                  <a:srgbClr val="F53939"/>
                </a:solidFill>
              </a:rPr>
              <a:t>C + </a:t>
            </a:r>
            <a:r>
              <a:rPr lang="en-US" sz="1700" b="1" dirty="0">
                <a:solidFill>
                  <a:srgbClr val="F53939"/>
                </a:solidFill>
              </a:rPr>
              <a:t>O</a:t>
            </a:r>
            <a:r>
              <a:rPr lang="en-US" sz="1700" b="1" baseline="-25000" dirty="0">
                <a:solidFill>
                  <a:srgbClr val="F53939"/>
                </a:solidFill>
              </a:rPr>
              <a:t>2</a:t>
            </a:r>
            <a:r>
              <a:rPr lang="en-US" sz="1700" b="1" dirty="0">
                <a:solidFill>
                  <a:srgbClr val="F53939"/>
                </a:solidFill>
              </a:rPr>
              <a:t> </a:t>
            </a:r>
            <a:r>
              <a:rPr lang="en-US" sz="1700" b="1" dirty="0">
                <a:solidFill>
                  <a:srgbClr val="F53939"/>
                </a:solidFill>
                <a:sym typeface="Wingdings 3" panose="05040102010807070707" pitchFamily="18" charset="2"/>
              </a:rPr>
              <a:t> </a:t>
            </a:r>
            <a:r>
              <a:rPr lang="en-US" sz="1700" b="1" dirty="0" smtClean="0">
                <a:solidFill>
                  <a:srgbClr val="F53939"/>
                </a:solidFill>
              </a:rPr>
              <a:t>CO</a:t>
            </a:r>
            <a:r>
              <a:rPr lang="en-US" sz="1700" b="1" baseline="-25000" dirty="0" smtClean="0">
                <a:solidFill>
                  <a:srgbClr val="F53939"/>
                </a:solidFill>
              </a:rPr>
              <a:t>2</a:t>
            </a:r>
            <a:endParaRPr lang="en-US" sz="1700" b="1" baseline="-25000" dirty="0">
              <a:solidFill>
                <a:srgbClr val="F53939"/>
              </a:solidFill>
            </a:endParaRP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b="1" dirty="0" smtClean="0"/>
              <a:t>The </a:t>
            </a:r>
            <a:r>
              <a:rPr lang="en-US" sz="1700" b="1" dirty="0"/>
              <a:t>reaction between hydrogen and oxygen </a:t>
            </a:r>
            <a:r>
              <a:rPr lang="en-US" sz="1700" b="1" dirty="0" smtClean="0"/>
              <a:t/>
            </a:r>
            <a:br>
              <a:rPr lang="en-US" sz="1700" b="1" dirty="0" smtClean="0"/>
            </a:br>
            <a:r>
              <a:rPr lang="en-US" sz="1700" dirty="0" smtClean="0"/>
              <a:t>Hydrogen and </a:t>
            </a:r>
            <a:r>
              <a:rPr lang="en-US" sz="1700" dirty="0"/>
              <a:t>oxygen react together to give water. The diagram </a:t>
            </a:r>
            <a:r>
              <a:rPr lang="en-US" sz="1700" dirty="0" smtClean="0"/>
              <a:t>is:</a:t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endParaRPr lang="en-US" sz="1700" dirty="0" smtClean="0"/>
          </a:p>
          <a:p>
            <a:pPr>
              <a:buClr>
                <a:srgbClr val="0070C0"/>
              </a:buClr>
            </a:pP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>and </a:t>
            </a:r>
            <a:r>
              <a:rPr lang="en-US" sz="1700" dirty="0"/>
              <a:t>you can use it to write the symbol </a:t>
            </a:r>
            <a:r>
              <a:rPr lang="en-US" sz="1700" dirty="0" smtClean="0"/>
              <a:t>equation: </a:t>
            </a:r>
            <a:r>
              <a:rPr lang="en-US" sz="1700" b="1" dirty="0" smtClean="0">
                <a:solidFill>
                  <a:srgbClr val="F53939"/>
                </a:solidFill>
              </a:rPr>
              <a:t>2H</a:t>
            </a:r>
            <a:r>
              <a:rPr lang="en-US" sz="170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1700" b="1" dirty="0" smtClean="0">
                <a:solidFill>
                  <a:srgbClr val="F53939"/>
                </a:solidFill>
              </a:rPr>
              <a:t> + </a:t>
            </a:r>
            <a:r>
              <a:rPr lang="en-US" sz="1700" b="1" dirty="0">
                <a:solidFill>
                  <a:srgbClr val="F53939"/>
                </a:solidFill>
              </a:rPr>
              <a:t>O</a:t>
            </a:r>
            <a:r>
              <a:rPr lang="en-US" sz="1700" b="1" baseline="-25000" dirty="0">
                <a:solidFill>
                  <a:srgbClr val="F53939"/>
                </a:solidFill>
              </a:rPr>
              <a:t>2</a:t>
            </a:r>
            <a:r>
              <a:rPr lang="en-US" sz="1700" b="1" dirty="0">
                <a:solidFill>
                  <a:srgbClr val="F53939"/>
                </a:solidFill>
              </a:rPr>
              <a:t> </a:t>
            </a:r>
            <a:r>
              <a:rPr lang="en-US" sz="1700" b="1" dirty="0">
                <a:solidFill>
                  <a:srgbClr val="F53939"/>
                </a:solidFill>
                <a:sym typeface="Wingdings 3" panose="05040102010807070707" pitchFamily="18" charset="2"/>
              </a:rPr>
              <a:t> </a:t>
            </a:r>
            <a:r>
              <a:rPr lang="en-US" sz="1700" b="1" dirty="0" smtClean="0">
                <a:solidFill>
                  <a:srgbClr val="F53939"/>
                </a:solidFill>
              </a:rPr>
              <a:t>2H</a:t>
            </a:r>
            <a:r>
              <a:rPr lang="en-US" sz="170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1700" b="1" dirty="0" smtClean="0">
                <a:solidFill>
                  <a:srgbClr val="F53939"/>
                </a:solidFill>
              </a:rPr>
              <a:t>O</a:t>
            </a:r>
            <a:endParaRPr lang="en-US" sz="1700" b="1" dirty="0">
              <a:solidFill>
                <a:srgbClr val="F53939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20272" y="2311712"/>
            <a:ext cx="1800200" cy="1477328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</a:p>
          <a:p>
            <a:pPr>
              <a:tabLst>
                <a:tab pos="2420938" algn="l"/>
              </a:tabLst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Reactants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sometimes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reagents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 rot="1078849">
            <a:off x="8537635" y="2148215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7568" y="5157192"/>
            <a:ext cx="6208688" cy="11521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8" y="2527735"/>
            <a:ext cx="5772660" cy="111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931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5.2 – </a:t>
            </a:r>
            <a:r>
              <a:rPr lang="en-US" sz="3400" dirty="0" smtClean="0"/>
              <a:t>Equations For Chemical Reactions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6967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Symbol </a:t>
            </a:r>
            <a:r>
              <a:rPr lang="en-US" sz="2100" b="1" dirty="0">
                <a:solidFill>
                  <a:srgbClr val="C00000"/>
                </a:solidFill>
              </a:rPr>
              <a:t>equations must be balanced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Now look at the number of atoms on each side of this </a:t>
            </a:r>
            <a:r>
              <a:rPr lang="en-US" sz="2100" dirty="0" smtClean="0"/>
              <a:t>equation:</a:t>
            </a:r>
          </a:p>
          <a:p>
            <a:pPr algn="ctr">
              <a:buClr>
                <a:srgbClr val="0070C0"/>
              </a:buClr>
              <a:tabLst>
                <a:tab pos="2692400" algn="l"/>
                <a:tab pos="4132263" algn="l"/>
              </a:tabLst>
            </a:pPr>
            <a:r>
              <a:rPr lang="en-US" sz="2100" b="1" dirty="0" smtClean="0">
                <a:solidFill>
                  <a:srgbClr val="FF0000"/>
                </a:solidFill>
              </a:rPr>
              <a:t>2H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 + </a:t>
            </a:r>
            <a:r>
              <a:rPr lang="en-US" sz="2100" b="1" dirty="0">
                <a:solidFill>
                  <a:srgbClr val="FF0000"/>
                </a:solidFill>
              </a:rPr>
              <a:t>O</a:t>
            </a:r>
            <a:r>
              <a:rPr lang="en-US" sz="2100" b="1" baseline="-25000" dirty="0">
                <a:solidFill>
                  <a:srgbClr val="FF0000"/>
                </a:solidFill>
              </a:rPr>
              <a:t>2</a:t>
            </a:r>
            <a:r>
              <a:rPr lang="en-US" sz="2100" b="1" dirty="0">
                <a:solidFill>
                  <a:srgbClr val="FF0000"/>
                </a:solidFill>
              </a:rPr>
              <a:t> 	</a:t>
            </a:r>
            <a:r>
              <a:rPr lang="en-US" sz="21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	</a:t>
            </a:r>
            <a:r>
              <a:rPr lang="en-US" sz="2100" b="1" dirty="0" smtClean="0">
                <a:solidFill>
                  <a:srgbClr val="FF0000"/>
                </a:solidFill>
              </a:rPr>
              <a:t>2H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O</a:t>
            </a:r>
            <a:br>
              <a:rPr lang="en-US" sz="2100" b="1" dirty="0" smtClean="0">
                <a:solidFill>
                  <a:srgbClr val="FF0000"/>
                </a:solidFill>
              </a:rPr>
            </a:br>
            <a:r>
              <a:rPr lang="en-US" sz="2100" b="1" dirty="0" smtClean="0">
                <a:solidFill>
                  <a:srgbClr val="FF0000"/>
                </a:solidFill>
              </a:rPr>
              <a:t/>
            </a:r>
            <a:br>
              <a:rPr lang="en-US" sz="2100" b="1" dirty="0" smtClean="0">
                <a:solidFill>
                  <a:srgbClr val="FF0000"/>
                </a:solidFill>
              </a:rPr>
            </a:br>
            <a:r>
              <a:rPr lang="en-US" sz="2100" b="1" dirty="0" smtClean="0">
                <a:solidFill>
                  <a:srgbClr val="FF0000"/>
                </a:solidFill>
              </a:rPr>
              <a:t/>
            </a:r>
            <a:br>
              <a:rPr lang="en-US" sz="2100" b="1" dirty="0" smtClean="0">
                <a:solidFill>
                  <a:srgbClr val="FF0000"/>
                </a:solidFill>
              </a:rPr>
            </a:br>
            <a:r>
              <a:rPr lang="en-US" sz="2100" b="1" dirty="0" smtClean="0">
                <a:solidFill>
                  <a:srgbClr val="FF0000"/>
                </a:solidFill>
              </a:rPr>
              <a:t/>
            </a:r>
            <a:br>
              <a:rPr lang="en-US" sz="2100" b="1" dirty="0" smtClean="0">
                <a:solidFill>
                  <a:srgbClr val="FF0000"/>
                </a:solidFill>
              </a:rPr>
            </a:br>
            <a:endParaRPr lang="en-US" sz="2100" b="1" dirty="0" smtClean="0">
              <a:solidFill>
                <a:srgbClr val="FF0000"/>
              </a:solidFill>
            </a:endParaRPr>
          </a:p>
          <a:p>
            <a:pPr algn="ctr">
              <a:buClr>
                <a:srgbClr val="0070C0"/>
              </a:buClr>
              <a:tabLst>
                <a:tab pos="2692400" algn="l"/>
                <a:tab pos="4132263" algn="l"/>
              </a:tabLst>
            </a:pPr>
            <a:endParaRPr lang="en-US" sz="210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number of each type of atoms is the same on both sides of the arrow.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This is because atoms do not </a:t>
            </a:r>
            <a:r>
              <a:rPr lang="en-US" sz="2100" i="1" dirty="0"/>
              <a:t>disappear</a:t>
            </a:r>
            <a:r>
              <a:rPr lang="en-US" sz="2100" dirty="0"/>
              <a:t> during a reaction – they are </a:t>
            </a:r>
            <a:r>
              <a:rPr lang="en-US" sz="2100" dirty="0" smtClean="0"/>
              <a:t>just </a:t>
            </a:r>
            <a:r>
              <a:rPr lang="en-US" sz="2100" i="1" dirty="0" smtClean="0"/>
              <a:t>rearranged</a:t>
            </a:r>
            <a:r>
              <a:rPr lang="en-US" sz="2100" dirty="0"/>
              <a:t>, as shown in the diagram of the molecules, in </a:t>
            </a:r>
            <a:r>
              <a:rPr lang="en-US" sz="2100" b="1" dirty="0">
                <a:solidFill>
                  <a:srgbClr val="FF0000"/>
                </a:solidFill>
              </a:rPr>
              <a:t>2</a:t>
            </a:r>
            <a:r>
              <a:rPr lang="en-US" sz="2100" dirty="0"/>
              <a:t> above.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When the number of each type of atom is the same on both sides, </a:t>
            </a:r>
            <a:r>
              <a:rPr lang="en-US" sz="2100" dirty="0" smtClean="0"/>
              <a:t>the symbol </a:t>
            </a:r>
            <a:r>
              <a:rPr lang="en-US" sz="2100" dirty="0"/>
              <a:t>equation is </a:t>
            </a:r>
            <a:r>
              <a:rPr lang="en-US" sz="2100" b="1" dirty="0">
                <a:solidFill>
                  <a:srgbClr val="FF0000"/>
                </a:solidFill>
              </a:rPr>
              <a:t>balanced</a:t>
            </a:r>
            <a:r>
              <a:rPr lang="en-US" sz="2100" dirty="0"/>
              <a:t>. If it is not balanced, it is not correct.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564904"/>
            <a:ext cx="2520280" cy="1107996"/>
          </a:xfrm>
          <a:prstGeom prst="rect">
            <a:avLst/>
          </a:prstGeom>
          <a:solidFill>
            <a:schemeClr val="bg2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200" b="1" dirty="0">
                <a:latin typeface="NewAsterLTStd-Bold"/>
              </a:rPr>
              <a:t>On the left:</a:t>
            </a:r>
          </a:p>
          <a:p>
            <a:r>
              <a:rPr lang="en-GB" sz="2200" dirty="0">
                <a:latin typeface="NewAsterLTStd"/>
              </a:rPr>
              <a:t>4 hydrogen atoms</a:t>
            </a:r>
          </a:p>
          <a:p>
            <a:r>
              <a:rPr lang="en-GB" sz="2200" dirty="0">
                <a:latin typeface="NewAsterLTStd"/>
              </a:rPr>
              <a:t>2 oxygen atoms</a:t>
            </a:r>
            <a:endParaRPr lang="en-GB" sz="2200" dirty="0"/>
          </a:p>
        </p:txBody>
      </p:sp>
      <p:sp>
        <p:nvSpPr>
          <p:cNvPr id="12" name="Rectangle 11"/>
          <p:cNvSpPr/>
          <p:nvPr/>
        </p:nvSpPr>
        <p:spPr>
          <a:xfrm>
            <a:off x="4187044" y="2564903"/>
            <a:ext cx="2520280" cy="1107996"/>
          </a:xfrm>
          <a:prstGeom prst="rect">
            <a:avLst/>
          </a:prstGeom>
          <a:solidFill>
            <a:schemeClr val="bg2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200" b="1" dirty="0"/>
              <a:t>On the right:</a:t>
            </a:r>
          </a:p>
          <a:p>
            <a:r>
              <a:rPr lang="en-GB" sz="2200" dirty="0"/>
              <a:t>4 hydrogen atoms</a:t>
            </a:r>
          </a:p>
          <a:p>
            <a:r>
              <a:rPr lang="en-GB" sz="2200" dirty="0"/>
              <a:t>2 oxygen atoms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9"/>
          <a:stretch/>
        </p:blipFill>
        <p:spPr>
          <a:xfrm>
            <a:off x="6923348" y="1124744"/>
            <a:ext cx="2041140" cy="26665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23348" y="3861048"/>
            <a:ext cx="20125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The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reaction between hydrogen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and oxygen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gives out so much energy that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it is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used to power rockets. The </a:t>
            </a:r>
            <a:r>
              <a:rPr lang="en-US" sz="1600" dirty="0" smtClean="0">
                <a:solidFill>
                  <a:srgbClr val="000000"/>
                </a:solidFill>
                <a:latin typeface="FrutigerLTStd-Light"/>
              </a:rPr>
              <a:t>reactants are </a:t>
            </a:r>
            <a:r>
              <a:rPr lang="en-US" sz="1600" dirty="0">
                <a:solidFill>
                  <a:srgbClr val="000000"/>
                </a:solidFill>
                <a:latin typeface="FrutigerLTStd-Light"/>
              </a:rPr>
              <a:t>carried as liquids in the fuel tanks.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5431778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5.2 – </a:t>
            </a:r>
            <a:r>
              <a:rPr lang="en-US" sz="3400" dirty="0" smtClean="0"/>
              <a:t>Equations For Chemical Reactions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4087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800" b="1" dirty="0" smtClean="0">
                <a:solidFill>
                  <a:srgbClr val="B21212"/>
                </a:solidFill>
              </a:rPr>
              <a:t>Adding </a:t>
            </a:r>
            <a:r>
              <a:rPr lang="en-US" sz="2800" b="1" dirty="0">
                <a:solidFill>
                  <a:srgbClr val="B21212"/>
                </a:solidFill>
              </a:rPr>
              <a:t>state symbols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/>
              <a:t>Reactants and products may be solids, liquids, gases, or in solution.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/>
              <a:t>You can show their states by adding state symbols to the equations</a:t>
            </a:r>
            <a:r>
              <a:rPr lang="en-US" sz="2800" dirty="0" smtClean="0"/>
              <a:t>: </a:t>
            </a:r>
            <a:br>
              <a:rPr lang="en-US" sz="2800" dirty="0" smtClean="0"/>
            </a:br>
            <a:r>
              <a:rPr lang="en-US" sz="2800" dirty="0" smtClean="0"/>
              <a:t>(</a:t>
            </a:r>
            <a:r>
              <a:rPr lang="en-US" sz="2800" i="1" dirty="0"/>
              <a:t>s</a:t>
            </a:r>
            <a:r>
              <a:rPr lang="en-US" sz="2800" dirty="0"/>
              <a:t>) for solid </a:t>
            </a:r>
            <a:r>
              <a:rPr lang="en-US" sz="2800" dirty="0" smtClean="0"/>
              <a:t>	(</a:t>
            </a:r>
            <a:r>
              <a:rPr lang="en-US" sz="2800" i="1" dirty="0"/>
              <a:t>l</a:t>
            </a:r>
            <a:r>
              <a:rPr lang="en-US" sz="2800" dirty="0"/>
              <a:t>) for </a:t>
            </a:r>
            <a:r>
              <a:rPr lang="en-US" sz="2800" dirty="0" smtClean="0"/>
              <a:t>liquid</a:t>
            </a:r>
            <a:br>
              <a:rPr lang="en-US" sz="2800" dirty="0" smtClean="0"/>
            </a:br>
            <a:r>
              <a:rPr lang="en-US" sz="2800" dirty="0" smtClean="0"/>
              <a:t>(</a:t>
            </a:r>
            <a:r>
              <a:rPr lang="en-US" sz="2800" i="1" dirty="0" smtClean="0"/>
              <a:t>g</a:t>
            </a:r>
            <a:r>
              <a:rPr lang="en-US" sz="2800" dirty="0"/>
              <a:t>) for gas </a:t>
            </a:r>
            <a:r>
              <a:rPr lang="en-US" sz="2800" dirty="0" smtClean="0"/>
              <a:t>	(</a:t>
            </a:r>
            <a:r>
              <a:rPr lang="en-US" sz="2800" i="1" dirty="0" err="1"/>
              <a:t>aq</a:t>
            </a:r>
            <a:r>
              <a:rPr lang="en-US" sz="2800" dirty="0"/>
              <a:t>) for aqueous solution (solution in water)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800" dirty="0"/>
              <a:t>For the two reactions above, the equations with state symbols </a:t>
            </a:r>
            <a:r>
              <a:rPr lang="en-US" sz="2800" dirty="0" smtClean="0"/>
              <a:t>are:</a:t>
            </a:r>
            <a:br>
              <a:rPr lang="en-US" sz="2800" dirty="0" smtClean="0"/>
            </a:br>
            <a:r>
              <a:rPr lang="en-US" sz="2800" dirty="0" smtClean="0"/>
              <a:t>	</a:t>
            </a:r>
            <a:r>
              <a:rPr lang="en-US" sz="2800" b="1" dirty="0" smtClean="0">
                <a:solidFill>
                  <a:srgbClr val="FF0000"/>
                </a:solidFill>
              </a:rPr>
              <a:t>C (</a:t>
            </a:r>
            <a:r>
              <a:rPr lang="en-US" sz="2800" b="1" i="1" dirty="0" smtClean="0">
                <a:solidFill>
                  <a:srgbClr val="FF0000"/>
                </a:solidFill>
              </a:rPr>
              <a:t>s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+ </a:t>
            </a:r>
            <a:r>
              <a:rPr lang="en-US" sz="2800" b="1" dirty="0">
                <a:solidFill>
                  <a:srgbClr val="FF0000"/>
                </a:solidFill>
              </a:rPr>
              <a:t>O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 (</a:t>
            </a:r>
            <a:r>
              <a:rPr lang="en-US" sz="2800" b="1" i="1" dirty="0">
                <a:solidFill>
                  <a:srgbClr val="FF0000"/>
                </a:solidFill>
              </a:rPr>
              <a:t>g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800" b="1" dirty="0" smtClean="0">
                <a:solidFill>
                  <a:srgbClr val="FF0000"/>
                </a:solidFill>
              </a:rPr>
              <a:t>CO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i="1" dirty="0" smtClean="0">
                <a:solidFill>
                  <a:srgbClr val="FF0000"/>
                </a:solidFill>
              </a:rPr>
              <a:t>g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>	2H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i="1" dirty="0">
                <a:solidFill>
                  <a:srgbClr val="FF0000"/>
                </a:solidFill>
              </a:rPr>
              <a:t>g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+ </a:t>
            </a:r>
            <a:r>
              <a:rPr lang="en-US" sz="2800" b="1" dirty="0">
                <a:solidFill>
                  <a:srgbClr val="FF0000"/>
                </a:solidFill>
              </a:rPr>
              <a:t>O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 (</a:t>
            </a:r>
            <a:r>
              <a:rPr lang="en-US" sz="2800" b="1" i="1" dirty="0">
                <a:solidFill>
                  <a:srgbClr val="FF0000"/>
                </a:solidFill>
              </a:rPr>
              <a:t>g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800" b="1" dirty="0" smtClean="0">
                <a:solidFill>
                  <a:srgbClr val="FF0000"/>
                </a:solidFill>
              </a:rPr>
              <a:t>2H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O (</a:t>
            </a:r>
            <a:r>
              <a:rPr lang="en-US" sz="2800" b="1" i="1" dirty="0">
                <a:solidFill>
                  <a:srgbClr val="FF0000"/>
                </a:solidFill>
              </a:rPr>
              <a:t>l</a:t>
            </a:r>
            <a:r>
              <a:rPr lang="en-US" sz="28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9"/>
          <a:stretch/>
        </p:blipFill>
        <p:spPr>
          <a:xfrm>
            <a:off x="6707324" y="1124744"/>
            <a:ext cx="2257164" cy="29488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07324" y="4077072"/>
            <a:ext cx="22285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The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reaction between hydrogen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and oxygen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gives out so much energy that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it is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used to power rockets. The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reactants are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carried as liquids in the fuel tanks.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04512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5.2 – </a:t>
            </a:r>
            <a:r>
              <a:rPr lang="en-US" sz="3400" dirty="0" smtClean="0"/>
              <a:t>Equations For Chemical Reactions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6408712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How </a:t>
            </a:r>
            <a:r>
              <a:rPr lang="en-US" sz="1900" b="1" dirty="0">
                <a:solidFill>
                  <a:srgbClr val="C00000"/>
                </a:solidFill>
              </a:rPr>
              <a:t>to write the equation for a 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These are the steps to follow, when writing an equation: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Write </a:t>
            </a:r>
            <a:r>
              <a:rPr lang="en-US" sz="1900" dirty="0"/>
              <a:t>the equation in words.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Now </a:t>
            </a:r>
            <a:r>
              <a:rPr lang="en-US" sz="1900" dirty="0"/>
              <a:t>write it using symbols. Make sure all the formulae are correct.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Check </a:t>
            </a:r>
            <a:r>
              <a:rPr lang="en-US" sz="1900" dirty="0"/>
              <a:t>that the equation is balanced, for each type of atom in </a:t>
            </a:r>
            <a:r>
              <a:rPr lang="en-US" sz="1900" dirty="0" smtClean="0"/>
              <a:t>turn.</a:t>
            </a:r>
            <a:br>
              <a:rPr lang="en-US" sz="1900" dirty="0" smtClean="0"/>
            </a:br>
            <a:r>
              <a:rPr lang="en-US" sz="1900" i="1" dirty="0" smtClean="0"/>
              <a:t>Make </a:t>
            </a:r>
            <a:r>
              <a:rPr lang="en-US" sz="1900" i="1" dirty="0"/>
              <a:t>sure you do not change any formulae.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Add </a:t>
            </a:r>
            <a:r>
              <a:rPr lang="en-US" sz="1900" dirty="0"/>
              <a:t>the state symbols.</a:t>
            </a:r>
          </a:p>
          <a:p>
            <a:pPr marL="354013">
              <a:buClr>
                <a:srgbClr val="0070C0"/>
              </a:buClr>
              <a:tabLst>
                <a:tab pos="1881188" algn="l"/>
                <a:tab pos="3313113" algn="l"/>
              </a:tabLst>
            </a:pPr>
            <a:r>
              <a:rPr lang="en-US" sz="1900" b="1" i="1" dirty="0"/>
              <a:t>Example 1</a:t>
            </a:r>
            <a:r>
              <a:rPr lang="en-US" sz="1900" dirty="0"/>
              <a:t> </a:t>
            </a:r>
            <a:r>
              <a:rPr lang="en-US" sz="1900" dirty="0" smtClean="0"/>
              <a:t>	Calcium </a:t>
            </a:r>
            <a:r>
              <a:rPr lang="en-US" sz="1900" dirty="0"/>
              <a:t>burns in chlorine to form calcium chloride, a </a:t>
            </a:r>
            <a:r>
              <a:rPr lang="en-US" sz="1900" dirty="0" smtClean="0"/>
              <a:t>solid. Write </a:t>
            </a:r>
            <a:r>
              <a:rPr lang="en-US" sz="1900" dirty="0"/>
              <a:t>an equation for the reaction, using the steps above.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  <a:tabLst>
                <a:tab pos="3313113" algn="l"/>
              </a:tabLst>
            </a:pPr>
            <a:r>
              <a:rPr lang="en-US" sz="1900" dirty="0" smtClean="0"/>
              <a:t>calcium + </a:t>
            </a:r>
            <a:r>
              <a:rPr lang="en-US" sz="1900" dirty="0"/>
              <a:t>chlorine </a:t>
            </a:r>
            <a:r>
              <a:rPr lang="en-US" sz="1900" dirty="0" smtClean="0"/>
              <a:t>	calcium </a:t>
            </a:r>
            <a:r>
              <a:rPr lang="en-US" sz="1900" dirty="0"/>
              <a:t>chloride</a:t>
            </a: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  <a:tabLst>
                <a:tab pos="2863850" algn="l"/>
                <a:tab pos="3675063" algn="l"/>
              </a:tabLst>
            </a:pPr>
            <a:r>
              <a:rPr lang="en-US" sz="1900" dirty="0" smtClean="0"/>
              <a:t>   </a:t>
            </a:r>
            <a:r>
              <a:rPr lang="en-US" sz="1900" b="1" dirty="0" smtClean="0">
                <a:solidFill>
                  <a:srgbClr val="FF0000"/>
                </a:solidFill>
              </a:rPr>
              <a:t>Ca     +     Cl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 	</a:t>
            </a:r>
            <a:r>
              <a:rPr lang="en-US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900" b="1" dirty="0" smtClean="0">
                <a:solidFill>
                  <a:srgbClr val="FF0000"/>
                </a:solidFill>
              </a:rPr>
              <a:t>	CaCl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endParaRPr lang="en-US" sz="1900" b="1" baseline="-25000" dirty="0">
              <a:solidFill>
                <a:srgbClr val="FF0000"/>
              </a:solidFill>
            </a:endParaRPr>
          </a:p>
          <a:p>
            <a:pPr marL="811213" indent="-457200">
              <a:buClr>
                <a:srgbClr val="0070C0"/>
              </a:buClr>
              <a:buFont typeface="+mj-lt"/>
              <a:buAutoNum type="arabicPeriod"/>
              <a:tabLst>
                <a:tab pos="1431925" algn="l"/>
                <a:tab pos="2863850" algn="l"/>
                <a:tab pos="3675063" algn="l"/>
              </a:tabLst>
            </a:pPr>
            <a:r>
              <a:rPr lang="en-US" sz="1900" dirty="0" smtClean="0"/>
              <a:t>Ca:	1 </a:t>
            </a:r>
            <a:r>
              <a:rPr lang="en-US" sz="1900" dirty="0"/>
              <a:t>atom on the left and 1 atom on the </a:t>
            </a:r>
            <a:r>
              <a:rPr lang="en-US" sz="1900" dirty="0" smtClean="0"/>
              <a:t>right.</a:t>
            </a:r>
            <a:br>
              <a:rPr lang="en-US" sz="1900" dirty="0" smtClean="0"/>
            </a:br>
            <a:r>
              <a:rPr lang="en-US" sz="1900" dirty="0" smtClean="0"/>
              <a:t>Cl</a:t>
            </a:r>
            <a:r>
              <a:rPr lang="en-US" sz="1900" dirty="0"/>
              <a:t>: </a:t>
            </a:r>
            <a:r>
              <a:rPr lang="en-US" sz="1900" dirty="0" smtClean="0"/>
              <a:t>	2 </a:t>
            </a:r>
            <a:r>
              <a:rPr lang="en-US" sz="1900" dirty="0"/>
              <a:t>atoms on the left and 2 atoms on the </a:t>
            </a:r>
            <a:r>
              <a:rPr lang="en-US" sz="1900" dirty="0" smtClean="0"/>
              <a:t>right.</a:t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equation is balanced.</a:t>
            </a:r>
          </a:p>
          <a:p>
            <a:pPr marL="811213" lvl="1">
              <a:buClr>
                <a:srgbClr val="0070C0"/>
              </a:buClr>
              <a:tabLst>
                <a:tab pos="2863850" algn="l"/>
                <a:tab pos="3675063" algn="l"/>
              </a:tabLst>
            </a:pPr>
            <a:r>
              <a:rPr lang="en-US" sz="1900" b="1" dirty="0" smtClean="0">
                <a:solidFill>
                  <a:srgbClr val="FF0000"/>
                </a:solidFill>
              </a:rPr>
              <a:t>Ca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>
                <a:solidFill>
                  <a:srgbClr val="FF0000"/>
                </a:solidFill>
              </a:rPr>
              <a:t>s</a:t>
            </a:r>
            <a:r>
              <a:rPr lang="en-US" sz="1900" b="1" dirty="0">
                <a:solidFill>
                  <a:srgbClr val="FF0000"/>
                </a:solidFill>
              </a:rPr>
              <a:t>) +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Cl</a:t>
            </a:r>
            <a:r>
              <a:rPr lang="en-US" sz="1900" b="1" baseline="-25000" dirty="0">
                <a:solidFill>
                  <a:srgbClr val="FF0000"/>
                </a:solidFill>
              </a:rPr>
              <a:t>2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r>
              <a:rPr lang="en-US" sz="1900" b="1" dirty="0" smtClean="0">
                <a:solidFill>
                  <a:srgbClr val="FF0000"/>
                </a:solidFill>
              </a:rPr>
              <a:t>(</a:t>
            </a:r>
            <a:r>
              <a:rPr lang="en-US" sz="1900" b="1" i="1" dirty="0" smtClean="0">
                <a:solidFill>
                  <a:srgbClr val="FF0000"/>
                </a:solidFill>
              </a:rPr>
              <a:t>g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</a:rPr>
              <a:t>   </a:t>
            </a:r>
            <a:r>
              <a:rPr lang="en-US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00" b="1" dirty="0" smtClean="0">
                <a:solidFill>
                  <a:srgbClr val="FF0000"/>
                </a:solidFill>
              </a:rPr>
              <a:t>	CaCl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>
                <a:solidFill>
                  <a:srgbClr val="FF0000"/>
                </a:solidFill>
              </a:rPr>
              <a:t>s</a:t>
            </a:r>
            <a:r>
              <a:rPr lang="en-US" sz="19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88224" y="3573016"/>
            <a:ext cx="23762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>
                <a:solidFill>
                  <a:srgbClr val="000000"/>
                </a:solidFill>
                <a:latin typeface="FrutigerLTStd-Light"/>
              </a:rPr>
              <a:t>Calcium chloride absorbs water, so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it is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used to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dry gases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. The glass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cylinder above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is packed with calcium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chloride, and 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the gas is piped up through it.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151941"/>
            <a:ext cx="2347640" cy="239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92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400" dirty="0" smtClean="0"/>
              <a:t>5.2 – </a:t>
            </a:r>
            <a:r>
              <a:rPr lang="en-US" sz="3400" dirty="0" smtClean="0"/>
              <a:t>Equations For Chemical Reactions</a:t>
            </a:r>
            <a:endParaRPr lang="en-GB" sz="34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768751" cy="561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40" b="1" i="1" dirty="0"/>
              <a:t>Example 2</a:t>
            </a:r>
            <a:r>
              <a:rPr lang="en-US" sz="1640" dirty="0"/>
              <a:t> </a:t>
            </a:r>
            <a:r>
              <a:rPr lang="en-US" sz="1640" dirty="0" smtClean="0"/>
              <a:t>	Hydrogen </a:t>
            </a:r>
            <a:r>
              <a:rPr lang="en-US" sz="1640" dirty="0"/>
              <a:t>chloride is formed by burning hydrogen </a:t>
            </a:r>
            <a:r>
              <a:rPr lang="en-US" sz="1640" dirty="0" smtClean="0"/>
              <a:t>in chlorine</a:t>
            </a:r>
            <a:r>
              <a:rPr lang="en-US" sz="1640" dirty="0"/>
              <a:t>. Write an equation for the reaction.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640" dirty="0" smtClean="0"/>
              <a:t>hydrogen + </a:t>
            </a:r>
            <a:r>
              <a:rPr lang="en-US" sz="1640" dirty="0"/>
              <a:t>chlorine </a:t>
            </a:r>
            <a:r>
              <a:rPr lang="en-US" sz="1640" dirty="0" smtClean="0"/>
              <a:t>          </a:t>
            </a:r>
            <a:r>
              <a:rPr lang="en-US" sz="1640" b="1" dirty="0" smtClean="0">
                <a:sym typeface="Wingdings 3" panose="05040102010807070707" pitchFamily="18" charset="2"/>
              </a:rPr>
              <a:t>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1640" dirty="0" smtClean="0"/>
              <a:t>	hydrogen </a:t>
            </a:r>
            <a:r>
              <a:rPr lang="en-US" sz="1640" dirty="0"/>
              <a:t>chloride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  <a:tabLst>
                <a:tab pos="3140075" algn="l"/>
                <a:tab pos="4313238" algn="l"/>
              </a:tabLst>
            </a:pPr>
            <a:r>
              <a:rPr lang="en-US" sz="1640" dirty="0" smtClean="0"/>
              <a:t>    </a:t>
            </a:r>
            <a:r>
              <a:rPr lang="en-US" sz="1640" b="1" dirty="0" smtClean="0">
                <a:solidFill>
                  <a:srgbClr val="FF0000"/>
                </a:solidFill>
              </a:rPr>
              <a:t>H2       + </a:t>
            </a:r>
            <a:r>
              <a:rPr lang="en-US" sz="1640" b="1" dirty="0">
                <a:solidFill>
                  <a:srgbClr val="FF0000"/>
                </a:solidFill>
              </a:rPr>
              <a:t>Cl</a:t>
            </a:r>
            <a:r>
              <a:rPr lang="en-US" sz="1640" b="1" baseline="-25000" dirty="0">
                <a:solidFill>
                  <a:srgbClr val="FF0000"/>
                </a:solidFill>
              </a:rPr>
              <a:t>2</a:t>
            </a:r>
            <a:r>
              <a:rPr lang="en-US" sz="1640" b="1" dirty="0">
                <a:solidFill>
                  <a:srgbClr val="FF0000"/>
                </a:solidFill>
              </a:rPr>
              <a:t> </a:t>
            </a:r>
            <a:r>
              <a:rPr lang="en-US" sz="1640" b="1" dirty="0" smtClean="0">
                <a:solidFill>
                  <a:srgbClr val="FF0000"/>
                </a:solidFill>
              </a:rPr>
              <a:t>	</a:t>
            </a:r>
            <a:r>
              <a:rPr lang="en-US" sz="1640" b="1" dirty="0">
                <a:solidFill>
                  <a:srgbClr val="FF0000"/>
                </a:solidFill>
                <a:sym typeface="Wingdings 3" panose="05040102010807070707" pitchFamily="18" charset="2"/>
              </a:rPr>
              <a:t>  </a:t>
            </a:r>
            <a:r>
              <a:rPr lang="en-US" sz="1640" b="1" dirty="0" smtClean="0">
                <a:solidFill>
                  <a:srgbClr val="FF0000"/>
                </a:solidFill>
              </a:rPr>
              <a:t>	</a:t>
            </a:r>
            <a:r>
              <a:rPr lang="en-US" sz="1640" b="1" dirty="0" err="1" smtClean="0">
                <a:solidFill>
                  <a:srgbClr val="FF0000"/>
                </a:solidFill>
              </a:rPr>
              <a:t>HCl</a:t>
            </a:r>
            <a:endParaRPr lang="en-US" sz="1640" b="1" dirty="0">
              <a:solidFill>
                <a:srgbClr val="FF0000"/>
              </a:solidFill>
            </a:endParaRP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  <a:tabLst>
                <a:tab pos="1346200" algn="l"/>
              </a:tabLst>
            </a:pPr>
            <a:r>
              <a:rPr lang="en-US" sz="1640" dirty="0" smtClean="0"/>
              <a:t>H</a:t>
            </a:r>
            <a:r>
              <a:rPr lang="en-US" sz="1640" dirty="0"/>
              <a:t>: </a:t>
            </a:r>
            <a:r>
              <a:rPr lang="en-US" sz="1640" dirty="0" smtClean="0"/>
              <a:t>	2 </a:t>
            </a:r>
            <a:r>
              <a:rPr lang="en-US" sz="1640" dirty="0"/>
              <a:t>atoms on the left and 1 atom on the </a:t>
            </a:r>
            <a:r>
              <a:rPr lang="en-US" sz="1640" dirty="0" smtClean="0"/>
              <a:t>right.</a:t>
            </a:r>
            <a:br>
              <a:rPr lang="en-US" sz="1640" dirty="0" smtClean="0"/>
            </a:br>
            <a:r>
              <a:rPr lang="en-US" sz="1640" dirty="0" smtClean="0"/>
              <a:t>Cl</a:t>
            </a:r>
            <a:r>
              <a:rPr lang="en-US" sz="1640" dirty="0"/>
              <a:t>: </a:t>
            </a:r>
            <a:r>
              <a:rPr lang="en-US" sz="1640" dirty="0" smtClean="0"/>
              <a:t>	2 </a:t>
            </a:r>
            <a:r>
              <a:rPr lang="en-US" sz="1640" dirty="0"/>
              <a:t>atoms on the left and 1 atom on the </a:t>
            </a:r>
            <a:r>
              <a:rPr lang="en-US" sz="1640" dirty="0" smtClean="0"/>
              <a:t>right.</a:t>
            </a:r>
            <a:br>
              <a:rPr lang="en-US" sz="1640" dirty="0" smtClean="0"/>
            </a:br>
            <a:r>
              <a:rPr lang="en-US" sz="1640" dirty="0" smtClean="0"/>
              <a:t>The </a:t>
            </a:r>
            <a:r>
              <a:rPr lang="en-US" sz="1640" dirty="0"/>
              <a:t>equation is not balanced. It needs another molecule of </a:t>
            </a:r>
            <a:r>
              <a:rPr lang="en-US" sz="1640" dirty="0" smtClean="0"/>
              <a:t>hydrogen chloride </a:t>
            </a:r>
            <a:r>
              <a:rPr lang="en-US" sz="1640" dirty="0"/>
              <a:t>on the right. So a 2 is put in front of the </a:t>
            </a:r>
            <a:r>
              <a:rPr lang="en-US" sz="1640" dirty="0" err="1"/>
              <a:t>HCl</a:t>
            </a:r>
            <a:r>
              <a:rPr lang="en-US" sz="1640" dirty="0"/>
              <a:t>.</a:t>
            </a:r>
          </a:p>
          <a:p>
            <a:pPr lvl="1">
              <a:buClr>
                <a:srgbClr val="0070C0"/>
              </a:buClr>
            </a:pPr>
            <a:r>
              <a:rPr lang="en-US" sz="1640" b="1" dirty="0" smtClean="0">
                <a:solidFill>
                  <a:srgbClr val="FF0000"/>
                </a:solidFill>
              </a:rPr>
              <a:t>	H2 + </a:t>
            </a:r>
            <a:r>
              <a:rPr lang="en-US" sz="1640" b="1" dirty="0">
                <a:solidFill>
                  <a:srgbClr val="FF0000"/>
                </a:solidFill>
              </a:rPr>
              <a:t>Cl</a:t>
            </a:r>
            <a:r>
              <a:rPr lang="en-US" sz="1640" b="1" baseline="-25000" dirty="0">
                <a:solidFill>
                  <a:srgbClr val="FF0000"/>
                </a:solidFill>
              </a:rPr>
              <a:t>2</a:t>
            </a:r>
            <a:r>
              <a:rPr lang="en-US" sz="1640" b="1" dirty="0">
                <a:solidFill>
                  <a:srgbClr val="FF0000"/>
                </a:solidFill>
              </a:rPr>
              <a:t> </a:t>
            </a:r>
            <a:r>
              <a:rPr lang="en-US" sz="1640" b="1" dirty="0" smtClean="0">
                <a:solidFill>
                  <a:srgbClr val="FF0000"/>
                </a:solidFill>
              </a:rPr>
              <a:t>   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640" b="1" dirty="0" smtClean="0">
                <a:solidFill>
                  <a:srgbClr val="FF0000"/>
                </a:solidFill>
              </a:rPr>
              <a:t>	2HCl</a:t>
            </a:r>
            <a:br>
              <a:rPr lang="en-US" sz="1640" b="1" dirty="0" smtClean="0">
                <a:solidFill>
                  <a:srgbClr val="FF0000"/>
                </a:solidFill>
              </a:rPr>
            </a:br>
            <a:r>
              <a:rPr lang="en-US" sz="1640" dirty="0" smtClean="0"/>
              <a:t>The </a:t>
            </a:r>
            <a:r>
              <a:rPr lang="en-US" sz="1640" dirty="0"/>
              <a:t>equation is now balanced. Do you </a:t>
            </a:r>
            <a:r>
              <a:rPr lang="en-US" sz="1640" dirty="0" smtClean="0"/>
              <a:t>agree?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4"/>
            </a:pPr>
            <a:r>
              <a:rPr lang="en-US" sz="1640" b="1" dirty="0" smtClean="0">
                <a:solidFill>
                  <a:srgbClr val="FF0000"/>
                </a:solidFill>
              </a:rPr>
              <a:t>H</a:t>
            </a:r>
            <a:r>
              <a:rPr lang="en-US" sz="164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640" b="1" dirty="0" smtClean="0">
                <a:solidFill>
                  <a:srgbClr val="FF0000"/>
                </a:solidFill>
              </a:rPr>
              <a:t> (</a:t>
            </a:r>
            <a:r>
              <a:rPr lang="en-US" sz="1640" b="1" i="1" dirty="0" smtClean="0">
                <a:solidFill>
                  <a:srgbClr val="FF0000"/>
                </a:solidFill>
              </a:rPr>
              <a:t>g</a:t>
            </a:r>
            <a:r>
              <a:rPr lang="en-US" sz="1640" b="1" dirty="0">
                <a:solidFill>
                  <a:srgbClr val="FF0000"/>
                </a:solidFill>
              </a:rPr>
              <a:t>) </a:t>
            </a:r>
            <a:r>
              <a:rPr lang="en-US" sz="1640" b="1" dirty="0" smtClean="0">
                <a:solidFill>
                  <a:srgbClr val="FF0000"/>
                </a:solidFill>
              </a:rPr>
              <a:t>+ </a:t>
            </a:r>
            <a:r>
              <a:rPr lang="en-US" sz="1640" b="1" dirty="0">
                <a:solidFill>
                  <a:srgbClr val="FF0000"/>
                </a:solidFill>
              </a:rPr>
              <a:t>Cl</a:t>
            </a:r>
            <a:r>
              <a:rPr lang="en-US" sz="1640" b="1" baseline="-25000" dirty="0">
                <a:solidFill>
                  <a:srgbClr val="FF0000"/>
                </a:solidFill>
              </a:rPr>
              <a:t>2</a:t>
            </a:r>
            <a:r>
              <a:rPr lang="en-US" sz="1640" b="1" dirty="0">
                <a:solidFill>
                  <a:srgbClr val="FF0000"/>
                </a:solidFill>
              </a:rPr>
              <a:t> </a:t>
            </a:r>
            <a:r>
              <a:rPr lang="en-US" sz="1640" b="1" dirty="0" smtClean="0">
                <a:solidFill>
                  <a:srgbClr val="FF0000"/>
                </a:solidFill>
              </a:rPr>
              <a:t>(</a:t>
            </a:r>
            <a:r>
              <a:rPr lang="en-US" sz="1640" b="1" i="1" dirty="0" smtClean="0">
                <a:solidFill>
                  <a:srgbClr val="FF0000"/>
                </a:solidFill>
              </a:rPr>
              <a:t>g</a:t>
            </a:r>
            <a:r>
              <a:rPr lang="en-US" sz="1640" b="1" dirty="0">
                <a:solidFill>
                  <a:srgbClr val="FF0000"/>
                </a:solidFill>
              </a:rPr>
              <a:t>) </a:t>
            </a:r>
            <a:r>
              <a:rPr lang="en-US" sz="1640" b="1" dirty="0" smtClean="0">
                <a:solidFill>
                  <a:srgbClr val="FF0000"/>
                </a:solidFill>
              </a:rPr>
              <a:t>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640" b="1" dirty="0" smtClean="0">
                <a:solidFill>
                  <a:srgbClr val="FF0000"/>
                </a:solidFill>
              </a:rPr>
              <a:t>	2HCl (</a:t>
            </a:r>
            <a:r>
              <a:rPr lang="en-US" sz="1640" b="1" i="1" dirty="0" smtClean="0">
                <a:solidFill>
                  <a:srgbClr val="FF0000"/>
                </a:solidFill>
              </a:rPr>
              <a:t>g</a:t>
            </a:r>
            <a:r>
              <a:rPr lang="en-US" sz="1640" b="1" dirty="0" smtClean="0">
                <a:solidFill>
                  <a:srgbClr val="FF0000"/>
                </a:solidFill>
              </a:rPr>
              <a:t>)</a:t>
            </a:r>
            <a:r>
              <a:rPr lang="en-US" sz="1640" dirty="0" smtClean="0"/>
              <a:t/>
            </a:r>
            <a:br>
              <a:rPr lang="en-US" sz="1640" dirty="0" smtClean="0"/>
            </a:br>
            <a:r>
              <a:rPr lang="en-US" sz="1640" b="1" i="1" dirty="0" smtClean="0"/>
              <a:t>Example </a:t>
            </a:r>
            <a:r>
              <a:rPr lang="en-US" sz="1640" b="1" i="1" dirty="0"/>
              <a:t>3</a:t>
            </a:r>
            <a:r>
              <a:rPr lang="en-US" sz="1640" dirty="0"/>
              <a:t> </a:t>
            </a:r>
            <a:r>
              <a:rPr lang="en-US" sz="1640" dirty="0" smtClean="0"/>
              <a:t>	Magnesium </a:t>
            </a:r>
            <a:r>
              <a:rPr lang="en-US" sz="1640" dirty="0"/>
              <a:t>burns in oxygen to form magnesium </a:t>
            </a:r>
            <a:r>
              <a:rPr lang="en-US" sz="1640" dirty="0" smtClean="0"/>
              <a:t>oxide, a </a:t>
            </a:r>
            <a:r>
              <a:rPr lang="en-US" sz="1640" dirty="0"/>
              <a:t>white solid. Write an equation for the reaction.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640" dirty="0" smtClean="0"/>
              <a:t>magnesium + </a:t>
            </a:r>
            <a:r>
              <a:rPr lang="en-US" sz="1640" dirty="0"/>
              <a:t>oxygen </a:t>
            </a:r>
            <a:r>
              <a:rPr lang="en-US" sz="1640" dirty="0" smtClean="0"/>
              <a:t>      </a:t>
            </a:r>
            <a:r>
              <a:rPr lang="en-US" sz="1640" dirty="0">
                <a:sym typeface="Wingdings 3" panose="05040102010807070707" pitchFamily="18" charset="2"/>
              </a:rPr>
              <a:t>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	</a:t>
            </a:r>
            <a:r>
              <a:rPr lang="en-US" sz="1640" dirty="0" smtClean="0"/>
              <a:t>magnesium </a:t>
            </a:r>
            <a:r>
              <a:rPr lang="en-US" sz="1640" dirty="0"/>
              <a:t>oxide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640" b="1" dirty="0" smtClean="0">
                <a:solidFill>
                  <a:srgbClr val="FF0000"/>
                </a:solidFill>
              </a:rPr>
              <a:t>Mg 	+     O</a:t>
            </a:r>
            <a:r>
              <a:rPr lang="en-US" sz="164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640" b="1" dirty="0" smtClean="0">
                <a:solidFill>
                  <a:srgbClr val="FF0000"/>
                </a:solidFill>
              </a:rPr>
              <a:t> 	     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  	          </a:t>
            </a:r>
            <a:r>
              <a:rPr lang="en-US" sz="1640" b="1" dirty="0" err="1" smtClean="0">
                <a:solidFill>
                  <a:srgbClr val="FF0000"/>
                </a:solidFill>
              </a:rPr>
              <a:t>MgO</a:t>
            </a:r>
            <a:endParaRPr lang="en-US" sz="1640" b="1" dirty="0">
              <a:solidFill>
                <a:srgbClr val="FF0000"/>
              </a:solidFill>
            </a:endParaRP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  <a:tabLst>
                <a:tab pos="1346200" algn="l"/>
              </a:tabLst>
            </a:pPr>
            <a:r>
              <a:rPr lang="en-US" sz="1640" dirty="0" smtClean="0"/>
              <a:t>Mg</a:t>
            </a:r>
            <a:r>
              <a:rPr lang="en-US" sz="1640" dirty="0"/>
              <a:t>: </a:t>
            </a:r>
            <a:r>
              <a:rPr lang="en-US" sz="1640" dirty="0" smtClean="0"/>
              <a:t>	1 </a:t>
            </a:r>
            <a:r>
              <a:rPr lang="en-US" sz="1640" dirty="0"/>
              <a:t>atom on the left and 1 atom on the </a:t>
            </a:r>
            <a:r>
              <a:rPr lang="en-US" sz="1640" dirty="0" smtClean="0"/>
              <a:t>right.</a:t>
            </a:r>
            <a:br>
              <a:rPr lang="en-US" sz="1640" dirty="0" smtClean="0"/>
            </a:br>
            <a:r>
              <a:rPr lang="en-US" sz="1640" dirty="0" smtClean="0"/>
              <a:t>O</a:t>
            </a:r>
            <a:r>
              <a:rPr lang="en-US" sz="1640" dirty="0"/>
              <a:t>: </a:t>
            </a:r>
            <a:r>
              <a:rPr lang="en-US" sz="1640" dirty="0" smtClean="0"/>
              <a:t>	2 </a:t>
            </a:r>
            <a:r>
              <a:rPr lang="en-US" sz="1640" dirty="0"/>
              <a:t>atoms on the left and 1 atom on the </a:t>
            </a:r>
            <a:r>
              <a:rPr lang="en-US" sz="1640" dirty="0" smtClean="0"/>
              <a:t>right.</a:t>
            </a:r>
            <a:br>
              <a:rPr lang="en-US" sz="1640" dirty="0" smtClean="0"/>
            </a:br>
            <a:r>
              <a:rPr lang="en-US" sz="1640" dirty="0" smtClean="0"/>
              <a:t>The </a:t>
            </a:r>
            <a:r>
              <a:rPr lang="en-US" sz="1640" dirty="0"/>
              <a:t>equation is not balanced. Try </a:t>
            </a:r>
            <a:r>
              <a:rPr lang="en-US" sz="1640" dirty="0" smtClean="0"/>
              <a:t>this:</a:t>
            </a:r>
            <a:br>
              <a:rPr lang="en-US" sz="1640" dirty="0" smtClean="0"/>
            </a:br>
            <a:r>
              <a:rPr lang="en-US" sz="1640" b="1" dirty="0" smtClean="0">
                <a:solidFill>
                  <a:srgbClr val="FF0000"/>
                </a:solidFill>
              </a:rPr>
              <a:t>Mg + </a:t>
            </a:r>
            <a:r>
              <a:rPr lang="en-US" sz="1640" b="1" dirty="0">
                <a:solidFill>
                  <a:srgbClr val="FF0000"/>
                </a:solidFill>
              </a:rPr>
              <a:t>O</a:t>
            </a:r>
            <a:r>
              <a:rPr lang="en-US" sz="1640" b="1" baseline="-25000" dirty="0">
                <a:solidFill>
                  <a:srgbClr val="FF0000"/>
                </a:solidFill>
              </a:rPr>
              <a:t>2</a:t>
            </a:r>
            <a:r>
              <a:rPr lang="en-US" sz="1640" b="1" dirty="0">
                <a:solidFill>
                  <a:srgbClr val="FF0000"/>
                </a:solidFill>
              </a:rPr>
              <a:t> </a:t>
            </a:r>
            <a:r>
              <a:rPr lang="en-US" sz="164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 </a:t>
            </a:r>
            <a:r>
              <a:rPr lang="en-US" sz="1640" b="1" dirty="0" smtClean="0">
                <a:solidFill>
                  <a:srgbClr val="FF0000"/>
                </a:solidFill>
              </a:rPr>
              <a:t>2MgO </a:t>
            </a:r>
            <a:r>
              <a:rPr lang="en-US" sz="1640" dirty="0"/>
              <a:t>(The 2 </a:t>
            </a:r>
            <a:r>
              <a:rPr lang="en-US" sz="1640" i="1" dirty="0"/>
              <a:t>goes in front of </a:t>
            </a:r>
            <a:r>
              <a:rPr lang="en-US" sz="1640" dirty="0"/>
              <a:t>the </a:t>
            </a:r>
            <a:r>
              <a:rPr lang="en-US" sz="1640" dirty="0" err="1"/>
              <a:t>MgO</a:t>
            </a:r>
            <a:r>
              <a:rPr lang="en-US" sz="1640" dirty="0" smtClean="0"/>
              <a:t>.)</a:t>
            </a:r>
            <a:br>
              <a:rPr lang="en-US" sz="1640" dirty="0" smtClean="0"/>
            </a:br>
            <a:r>
              <a:rPr lang="en-US" sz="1640" dirty="0" smtClean="0"/>
              <a:t>Another </a:t>
            </a:r>
            <a:r>
              <a:rPr lang="en-US" sz="1640" dirty="0"/>
              <a:t>magnesium atom is now needed on the </a:t>
            </a:r>
            <a:r>
              <a:rPr lang="en-US" sz="1640" dirty="0" smtClean="0"/>
              <a:t>left:</a:t>
            </a:r>
            <a:br>
              <a:rPr lang="en-US" sz="1640" dirty="0" smtClean="0"/>
            </a:br>
            <a:r>
              <a:rPr lang="en-US" sz="1640" b="1" dirty="0" smtClean="0">
                <a:solidFill>
                  <a:srgbClr val="FF0000"/>
                </a:solidFill>
              </a:rPr>
              <a:t>2Mg + </a:t>
            </a:r>
            <a:r>
              <a:rPr lang="en-US" sz="1640" b="1" dirty="0">
                <a:solidFill>
                  <a:srgbClr val="FF0000"/>
                </a:solidFill>
              </a:rPr>
              <a:t>O</a:t>
            </a:r>
            <a:r>
              <a:rPr lang="en-US" sz="1640" b="1" baseline="-25000" dirty="0">
                <a:solidFill>
                  <a:srgbClr val="FF0000"/>
                </a:solidFill>
              </a:rPr>
              <a:t>2</a:t>
            </a:r>
            <a:r>
              <a:rPr lang="en-US" sz="1640" b="1" dirty="0">
                <a:solidFill>
                  <a:srgbClr val="FF0000"/>
                </a:solidFill>
              </a:rPr>
              <a:t> </a:t>
            </a:r>
            <a:r>
              <a:rPr lang="en-US" sz="164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1640" b="1" dirty="0" smtClean="0">
                <a:solidFill>
                  <a:srgbClr val="FF0000"/>
                </a:solidFill>
              </a:rPr>
              <a:t>2MgO</a:t>
            </a:r>
            <a:r>
              <a:rPr lang="en-US" sz="1640" dirty="0"/>
              <a:t>	</a:t>
            </a:r>
            <a:r>
              <a:rPr lang="en-US" sz="1640" dirty="0" smtClean="0"/>
              <a:t>The </a:t>
            </a:r>
            <a:r>
              <a:rPr lang="en-US" sz="1640" dirty="0"/>
              <a:t>equation is </a:t>
            </a:r>
            <a:r>
              <a:rPr lang="en-US" sz="1640" dirty="0" smtClean="0"/>
              <a:t>balanced.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  <a:tabLst>
                <a:tab pos="1346200" algn="l"/>
              </a:tabLst>
            </a:pPr>
            <a:r>
              <a:rPr lang="en-US" sz="1640" b="1" dirty="0" smtClean="0">
                <a:solidFill>
                  <a:srgbClr val="FF0000"/>
                </a:solidFill>
              </a:rPr>
              <a:t>2Mg </a:t>
            </a:r>
            <a:r>
              <a:rPr lang="en-US" sz="1640" b="1" dirty="0">
                <a:solidFill>
                  <a:srgbClr val="FF0000"/>
                </a:solidFill>
              </a:rPr>
              <a:t>(</a:t>
            </a:r>
            <a:r>
              <a:rPr lang="en-US" sz="1640" b="1" i="1" dirty="0">
                <a:solidFill>
                  <a:srgbClr val="FF0000"/>
                </a:solidFill>
              </a:rPr>
              <a:t>s</a:t>
            </a:r>
            <a:r>
              <a:rPr lang="en-US" sz="1640" b="1" dirty="0">
                <a:solidFill>
                  <a:srgbClr val="FF0000"/>
                </a:solidFill>
              </a:rPr>
              <a:t>) </a:t>
            </a:r>
            <a:r>
              <a:rPr lang="en-US" sz="1640" b="1" dirty="0" smtClean="0">
                <a:solidFill>
                  <a:srgbClr val="FF0000"/>
                </a:solidFill>
              </a:rPr>
              <a:t>+ </a:t>
            </a:r>
            <a:r>
              <a:rPr lang="en-US" sz="1640" b="1" dirty="0">
                <a:solidFill>
                  <a:srgbClr val="FF0000"/>
                </a:solidFill>
              </a:rPr>
              <a:t>O</a:t>
            </a:r>
            <a:r>
              <a:rPr lang="en-US" sz="1640" b="1" baseline="-25000" dirty="0">
                <a:solidFill>
                  <a:srgbClr val="FF0000"/>
                </a:solidFill>
              </a:rPr>
              <a:t>2</a:t>
            </a:r>
            <a:r>
              <a:rPr lang="en-US" sz="1640" b="1" dirty="0">
                <a:solidFill>
                  <a:srgbClr val="FF0000"/>
                </a:solidFill>
              </a:rPr>
              <a:t> (</a:t>
            </a:r>
            <a:r>
              <a:rPr lang="en-US" sz="1640" b="1" i="1" dirty="0">
                <a:solidFill>
                  <a:srgbClr val="FF0000"/>
                </a:solidFill>
              </a:rPr>
              <a:t>g</a:t>
            </a:r>
            <a:r>
              <a:rPr lang="en-US" sz="1640" b="1" dirty="0">
                <a:solidFill>
                  <a:srgbClr val="FF0000"/>
                </a:solidFill>
              </a:rPr>
              <a:t>) </a:t>
            </a:r>
            <a:r>
              <a:rPr lang="en-US" sz="164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64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 </a:t>
            </a:r>
            <a:r>
              <a:rPr lang="en-US" sz="1640" b="1" dirty="0" smtClean="0">
                <a:solidFill>
                  <a:srgbClr val="FF0000"/>
                </a:solidFill>
              </a:rPr>
              <a:t>2MgO </a:t>
            </a:r>
            <a:r>
              <a:rPr lang="en-US" sz="1640" b="1" dirty="0">
                <a:solidFill>
                  <a:srgbClr val="FF0000"/>
                </a:solidFill>
              </a:rPr>
              <a:t>(</a:t>
            </a:r>
            <a:r>
              <a:rPr lang="en-US" sz="1640" b="1" i="1" dirty="0">
                <a:solidFill>
                  <a:srgbClr val="FF0000"/>
                </a:solidFill>
              </a:rPr>
              <a:t>s</a:t>
            </a:r>
            <a:r>
              <a:rPr lang="en-US" sz="164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48263" y="3801814"/>
            <a:ext cx="1988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>
                <a:solidFill>
                  <a:srgbClr val="000000"/>
                </a:solidFill>
                <a:latin typeface="FrutigerLTStd-Light"/>
              </a:rPr>
              <a:t>Magnesium burning in oxygen.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3" y="1124744"/>
            <a:ext cx="1988439" cy="265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105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500" dirty="0"/>
              <a:t>5.2 – </a:t>
            </a:r>
            <a:r>
              <a:rPr lang="en-US" sz="3500" dirty="0"/>
              <a:t>Equations For Chemical Reactions</a:t>
            </a:r>
            <a:endParaRPr lang="en-GB" sz="35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53775"/>
            <a:ext cx="8748000" cy="53399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3100" dirty="0" smtClean="0"/>
              <a:t>What </a:t>
            </a:r>
            <a:r>
              <a:rPr lang="en-US" sz="3100" dirty="0"/>
              <a:t>do </a:t>
            </a:r>
            <a:r>
              <a:rPr lang="en-US" sz="3100" dirty="0" smtClean="0"/>
              <a:t>+ </a:t>
            </a:r>
            <a:r>
              <a:rPr lang="en-US" sz="3100" dirty="0"/>
              <a:t>and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smtClean="0"/>
              <a:t>mean</a:t>
            </a:r>
            <a:r>
              <a:rPr lang="en-US" sz="3100" dirty="0"/>
              <a:t>, in an equation?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4300538" algn="l"/>
              </a:tabLst>
            </a:pPr>
            <a:r>
              <a:rPr lang="en-US" sz="3100" dirty="0" smtClean="0"/>
              <a:t>Balance </a:t>
            </a:r>
            <a:r>
              <a:rPr lang="en-US" sz="3100" dirty="0"/>
              <a:t>the following </a:t>
            </a:r>
            <a:r>
              <a:rPr lang="en-US" sz="3100" dirty="0" smtClean="0"/>
              <a:t>equations:</a:t>
            </a:r>
            <a:br>
              <a:rPr lang="en-US" sz="3100" dirty="0" smtClean="0"/>
            </a:br>
            <a:r>
              <a:rPr lang="en-US" sz="3100" b="1" dirty="0" smtClean="0"/>
              <a:t>a</a:t>
            </a:r>
            <a:r>
              <a:rPr lang="en-US" sz="3100" dirty="0" smtClean="0"/>
              <a:t> 	Na </a:t>
            </a:r>
            <a:r>
              <a:rPr lang="en-US" sz="3100" dirty="0"/>
              <a:t>(</a:t>
            </a:r>
            <a:r>
              <a:rPr lang="en-US" sz="3100" i="1" dirty="0"/>
              <a:t>s</a:t>
            </a:r>
            <a:r>
              <a:rPr lang="en-US" sz="3100" dirty="0"/>
              <a:t>) </a:t>
            </a:r>
            <a:r>
              <a:rPr lang="en-US" sz="3100" dirty="0" smtClean="0"/>
              <a:t>+ </a:t>
            </a:r>
            <a:r>
              <a:rPr lang="en-US" sz="3100" dirty="0"/>
              <a:t>Cl</a:t>
            </a:r>
            <a:r>
              <a:rPr lang="en-US" sz="3100" baseline="-25000" dirty="0"/>
              <a:t>2</a:t>
            </a:r>
            <a:r>
              <a:rPr lang="en-US" sz="3100" dirty="0"/>
              <a:t> 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err="1" smtClean="0"/>
              <a:t>NaCl</a:t>
            </a:r>
            <a:r>
              <a:rPr lang="en-US" sz="3100" dirty="0" smtClean="0"/>
              <a:t> </a:t>
            </a:r>
            <a:r>
              <a:rPr lang="en-US" sz="3100" dirty="0"/>
              <a:t>(</a:t>
            </a:r>
            <a:r>
              <a:rPr lang="en-US" sz="3100" i="1" dirty="0" smtClean="0"/>
              <a:t>s</a:t>
            </a:r>
            <a:r>
              <a:rPr lang="en-US" sz="3100" dirty="0" smtClean="0"/>
              <a:t>)</a:t>
            </a:r>
            <a:br>
              <a:rPr lang="en-US" sz="3100" dirty="0" smtClean="0"/>
            </a:br>
            <a:r>
              <a:rPr lang="en-US" sz="3100" b="1" dirty="0" smtClean="0"/>
              <a:t>b</a:t>
            </a:r>
            <a:r>
              <a:rPr lang="en-US" sz="3100" dirty="0" smtClean="0"/>
              <a:t> 	H</a:t>
            </a:r>
            <a:r>
              <a:rPr lang="en-US" sz="3100" baseline="-25000" dirty="0" smtClean="0"/>
              <a:t>2</a:t>
            </a:r>
            <a:r>
              <a:rPr lang="en-US" sz="3100" dirty="0" smtClean="0"/>
              <a:t> </a:t>
            </a:r>
            <a:r>
              <a:rPr lang="en-US" sz="3100" dirty="0"/>
              <a:t>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 smtClean="0"/>
              <a:t>+ </a:t>
            </a:r>
            <a:r>
              <a:rPr lang="en-US" sz="3100" dirty="0"/>
              <a:t>I</a:t>
            </a:r>
            <a:r>
              <a:rPr lang="en-US" sz="3100" baseline="-25000" dirty="0"/>
              <a:t>2</a:t>
            </a:r>
            <a:r>
              <a:rPr lang="en-US" sz="3100" dirty="0"/>
              <a:t> 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smtClean="0"/>
              <a:t>HI </a:t>
            </a:r>
            <a:r>
              <a:rPr lang="en-US" sz="3100" dirty="0"/>
              <a:t>(</a:t>
            </a:r>
            <a:r>
              <a:rPr lang="en-US" sz="3100" i="1" dirty="0" smtClean="0"/>
              <a:t>g</a:t>
            </a:r>
            <a:r>
              <a:rPr lang="en-US" sz="3100" dirty="0" smtClean="0"/>
              <a:t>)</a:t>
            </a:r>
            <a:br>
              <a:rPr lang="en-US" sz="3100" dirty="0" smtClean="0"/>
            </a:br>
            <a:r>
              <a:rPr lang="en-US" sz="3100" b="1" dirty="0" smtClean="0"/>
              <a:t>c</a:t>
            </a:r>
            <a:r>
              <a:rPr lang="en-US" sz="3100" dirty="0" smtClean="0"/>
              <a:t> 	Na </a:t>
            </a:r>
            <a:r>
              <a:rPr lang="en-US" sz="3100" dirty="0"/>
              <a:t>(</a:t>
            </a:r>
            <a:r>
              <a:rPr lang="en-US" sz="3100" i="1" dirty="0"/>
              <a:t>s</a:t>
            </a:r>
            <a:r>
              <a:rPr lang="en-US" sz="3100" dirty="0"/>
              <a:t>) </a:t>
            </a:r>
            <a:r>
              <a:rPr lang="en-US" sz="3100" dirty="0" smtClean="0"/>
              <a:t>+ </a:t>
            </a:r>
            <a:r>
              <a:rPr lang="en-US" sz="3100" dirty="0"/>
              <a:t>H</a:t>
            </a:r>
            <a:r>
              <a:rPr lang="en-US" sz="3100" baseline="-25000" dirty="0"/>
              <a:t>2</a:t>
            </a:r>
            <a:r>
              <a:rPr lang="en-US" sz="3100" dirty="0"/>
              <a:t>O (l)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err="1" smtClean="0"/>
              <a:t>NaOH</a:t>
            </a:r>
            <a:r>
              <a:rPr lang="en-US" sz="3100" dirty="0" smtClean="0"/>
              <a:t> </a:t>
            </a:r>
            <a:r>
              <a:rPr lang="en-US" sz="3100" dirty="0"/>
              <a:t>(</a:t>
            </a:r>
            <a:r>
              <a:rPr lang="en-US" sz="3100" dirty="0" err="1"/>
              <a:t>aq</a:t>
            </a:r>
            <a:r>
              <a:rPr lang="en-US" sz="3100" dirty="0"/>
              <a:t>) 1 H</a:t>
            </a:r>
            <a:r>
              <a:rPr lang="en-US" sz="3100" baseline="-25000" dirty="0"/>
              <a:t>2</a:t>
            </a:r>
            <a:r>
              <a:rPr lang="en-US" sz="3100" dirty="0"/>
              <a:t> (</a:t>
            </a:r>
            <a:r>
              <a:rPr lang="en-US" sz="3100" dirty="0" smtClean="0"/>
              <a:t>g)</a:t>
            </a:r>
            <a:br>
              <a:rPr lang="en-US" sz="3100" dirty="0" smtClean="0"/>
            </a:br>
            <a:r>
              <a:rPr lang="en-US" sz="3100" b="1" dirty="0" smtClean="0"/>
              <a:t>d</a:t>
            </a:r>
            <a:r>
              <a:rPr lang="en-US" sz="3100" dirty="0" smtClean="0"/>
              <a:t> 	NH</a:t>
            </a:r>
            <a:r>
              <a:rPr lang="en-US" sz="3100" baseline="-25000" dirty="0" smtClean="0"/>
              <a:t>3</a:t>
            </a:r>
            <a:r>
              <a:rPr lang="en-US" sz="3100" dirty="0" smtClean="0"/>
              <a:t> </a:t>
            </a:r>
            <a:r>
              <a:rPr lang="en-US" sz="3100" dirty="0"/>
              <a:t>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smtClean="0"/>
              <a:t>N</a:t>
            </a:r>
            <a:r>
              <a:rPr lang="en-US" sz="3100" baseline="-25000" dirty="0" smtClean="0"/>
              <a:t>2</a:t>
            </a:r>
            <a:r>
              <a:rPr lang="en-US" sz="3100" dirty="0" smtClean="0"/>
              <a:t> </a:t>
            </a:r>
            <a:r>
              <a:rPr lang="en-US" sz="3100" dirty="0"/>
              <a:t>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 smtClean="0"/>
              <a:t>+ </a:t>
            </a:r>
            <a:r>
              <a:rPr lang="en-US" sz="3100" dirty="0"/>
              <a:t>H2 (</a:t>
            </a:r>
            <a:r>
              <a:rPr lang="en-US" sz="3100" i="1" dirty="0" smtClean="0"/>
              <a:t>g</a:t>
            </a:r>
            <a:r>
              <a:rPr lang="en-US" sz="3100" dirty="0" smtClean="0"/>
              <a:t>)</a:t>
            </a:r>
            <a:br>
              <a:rPr lang="en-US" sz="3100" dirty="0" smtClean="0"/>
            </a:br>
            <a:r>
              <a:rPr lang="en-US" sz="3100" b="1" dirty="0" smtClean="0"/>
              <a:t>e</a:t>
            </a:r>
            <a:r>
              <a:rPr lang="en-US" sz="3100" dirty="0" smtClean="0"/>
              <a:t> 	C </a:t>
            </a:r>
            <a:r>
              <a:rPr lang="en-US" sz="3100" dirty="0"/>
              <a:t>(</a:t>
            </a:r>
            <a:r>
              <a:rPr lang="en-US" sz="3100" i="1" dirty="0"/>
              <a:t>s</a:t>
            </a:r>
            <a:r>
              <a:rPr lang="en-US" sz="3100" dirty="0"/>
              <a:t>) </a:t>
            </a:r>
            <a:r>
              <a:rPr lang="en-US" sz="3100" dirty="0" smtClean="0"/>
              <a:t>+ </a:t>
            </a:r>
            <a:r>
              <a:rPr lang="en-US" sz="3100" dirty="0"/>
              <a:t>CO</a:t>
            </a:r>
            <a:r>
              <a:rPr lang="en-US" sz="3100" baseline="-25000" dirty="0"/>
              <a:t>2</a:t>
            </a:r>
            <a:r>
              <a:rPr lang="en-US" sz="3100" dirty="0"/>
              <a:t> 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smtClean="0"/>
              <a:t>CO </a:t>
            </a:r>
            <a:r>
              <a:rPr lang="en-US" sz="3100" dirty="0"/>
              <a:t>(</a:t>
            </a:r>
            <a:r>
              <a:rPr lang="en-US" sz="3100" i="1" dirty="0" smtClean="0"/>
              <a:t>g</a:t>
            </a:r>
            <a:r>
              <a:rPr lang="en-US" sz="3100" dirty="0" smtClean="0"/>
              <a:t>)</a:t>
            </a:r>
            <a:br>
              <a:rPr lang="en-US" sz="3100" dirty="0" smtClean="0"/>
            </a:br>
            <a:r>
              <a:rPr lang="en-US" sz="3100" b="1" dirty="0" smtClean="0"/>
              <a:t>f</a:t>
            </a:r>
            <a:r>
              <a:rPr lang="en-US" sz="3100" dirty="0" smtClean="0"/>
              <a:t> 	Al </a:t>
            </a:r>
            <a:r>
              <a:rPr lang="en-US" sz="3100" dirty="0"/>
              <a:t>(</a:t>
            </a:r>
            <a:r>
              <a:rPr lang="en-US" sz="3100" i="1" dirty="0"/>
              <a:t>s</a:t>
            </a:r>
            <a:r>
              <a:rPr lang="en-US" sz="3100" dirty="0"/>
              <a:t>) </a:t>
            </a:r>
            <a:r>
              <a:rPr lang="en-US" sz="3100" dirty="0" smtClean="0"/>
              <a:t>+ </a:t>
            </a:r>
            <a:r>
              <a:rPr lang="en-US" sz="3100" dirty="0"/>
              <a:t>O</a:t>
            </a:r>
            <a:r>
              <a:rPr lang="en-US" sz="3100" baseline="-25000" dirty="0"/>
              <a:t>2</a:t>
            </a:r>
            <a:r>
              <a:rPr lang="en-US" sz="3100" dirty="0"/>
              <a:t> (</a:t>
            </a:r>
            <a:r>
              <a:rPr lang="en-US" sz="3100" i="1" dirty="0"/>
              <a:t>g</a:t>
            </a:r>
            <a:r>
              <a:rPr lang="en-US" sz="3100" dirty="0"/>
              <a:t>) </a:t>
            </a:r>
            <a:r>
              <a:rPr lang="en-US" sz="3100" dirty="0">
                <a:sym typeface="Wingdings 3" panose="05040102010807070707" pitchFamily="18" charset="2"/>
              </a:rPr>
              <a:t> </a:t>
            </a:r>
            <a:r>
              <a:rPr lang="en-US" sz="3100" dirty="0" smtClean="0"/>
              <a:t>Al</a:t>
            </a:r>
            <a:r>
              <a:rPr lang="en-US" sz="3100" baseline="-25000" dirty="0" smtClean="0"/>
              <a:t>2</a:t>
            </a:r>
            <a:r>
              <a:rPr lang="en-US" sz="3100" dirty="0" smtClean="0"/>
              <a:t>O</a:t>
            </a:r>
            <a:r>
              <a:rPr lang="en-US" sz="3100" baseline="-25000" dirty="0" smtClean="0"/>
              <a:t>3</a:t>
            </a:r>
            <a:r>
              <a:rPr lang="en-US" sz="3100" dirty="0" smtClean="0"/>
              <a:t> </a:t>
            </a:r>
            <a:r>
              <a:rPr lang="en-US" sz="3100" dirty="0"/>
              <a:t>(</a:t>
            </a:r>
            <a:r>
              <a:rPr lang="en-US" sz="3100" i="1" dirty="0"/>
              <a:t>s</a:t>
            </a:r>
            <a:r>
              <a:rPr lang="en-US" sz="3100" dirty="0"/>
              <a:t>)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3100" dirty="0" smtClean="0"/>
              <a:t>Aluminium </a:t>
            </a:r>
            <a:r>
              <a:rPr lang="en-US" sz="3100" dirty="0"/>
              <a:t>burns in chlorine to form aluminium </a:t>
            </a:r>
            <a:r>
              <a:rPr lang="en-US" sz="3100" dirty="0" smtClean="0"/>
              <a:t>chloride, AlCl</a:t>
            </a:r>
            <a:r>
              <a:rPr lang="en-US" sz="3100" baseline="-25000" dirty="0" smtClean="0"/>
              <a:t>3</a:t>
            </a:r>
            <a:r>
              <a:rPr lang="en-US" sz="3100" dirty="0"/>
              <a:t>, a solid. Write a balanced equation for the reaction</a:t>
            </a:r>
            <a:r>
              <a:rPr lang="en-US" sz="3100" dirty="0" smtClean="0"/>
              <a:t>.</a:t>
            </a:r>
            <a:endParaRPr lang="en-US" sz="3100" dirty="0"/>
          </a:p>
        </p:txBody>
      </p:sp>
      <p:sp>
        <p:nvSpPr>
          <p:cNvPr id="10" name="Oval 9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49742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905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1" y="1124744"/>
            <a:ext cx="878497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700" b="1" dirty="0">
                <a:solidFill>
                  <a:srgbClr val="C00000"/>
                </a:solidFill>
              </a:rPr>
              <a:t>Relative atomic mass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700" dirty="0"/>
              <a:t>A single atom weighs hardly anything. You can’t </a:t>
            </a:r>
            <a:r>
              <a:rPr lang="en-US" sz="2700" dirty="0" smtClean="0"/>
              <a:t>use scales </a:t>
            </a:r>
            <a:r>
              <a:rPr lang="en-US" sz="2700" dirty="0"/>
              <a:t>to weigh </a:t>
            </a:r>
            <a:r>
              <a:rPr lang="en-US" sz="2700" dirty="0" smtClean="0"/>
              <a:t>it. But </a:t>
            </a:r>
            <a:r>
              <a:rPr lang="en-US" sz="2700" dirty="0"/>
              <a:t>scientists do need a way to  </a:t>
            </a:r>
            <a:r>
              <a:rPr lang="en-US" sz="2700" dirty="0" smtClean="0"/>
              <a:t>compare </a:t>
            </a:r>
            <a:r>
              <a:rPr lang="en-US" sz="2700" dirty="0"/>
              <a:t>the masses of atoms. So this </a:t>
            </a:r>
            <a:r>
              <a:rPr lang="en-US" sz="2700" dirty="0" smtClean="0"/>
              <a:t>is what </a:t>
            </a:r>
            <a:r>
              <a:rPr lang="en-US" sz="2700" dirty="0"/>
              <a:t>they  </a:t>
            </a:r>
            <a:r>
              <a:rPr lang="en-US" sz="2700" dirty="0" smtClean="0"/>
              <a:t>did</a:t>
            </a:r>
            <a:r>
              <a:rPr lang="en-US" sz="2700" dirty="0"/>
              <a:t>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700" dirty="0"/>
              <a:t>First, they chose an atom of carbon-12 to be the  </a:t>
            </a:r>
            <a:r>
              <a:rPr lang="en-US" sz="2700" dirty="0" smtClean="0"/>
              <a:t>standard </a:t>
            </a:r>
            <a:r>
              <a:rPr lang="en-US" sz="2700" dirty="0"/>
              <a:t>atom. </a:t>
            </a:r>
            <a:r>
              <a:rPr lang="en-US" sz="2700" dirty="0" smtClean="0"/>
              <a:t>They fixed </a:t>
            </a:r>
            <a:r>
              <a:rPr lang="en-US" sz="2700" dirty="0"/>
              <a:t>its mass as exactly 12  </a:t>
            </a:r>
            <a:r>
              <a:rPr lang="en-US" sz="2700" dirty="0" smtClean="0"/>
              <a:t>atomic </a:t>
            </a:r>
            <a:r>
              <a:rPr lang="en-US" sz="2700" dirty="0"/>
              <a:t>mass units. (It has 6 protons </a:t>
            </a:r>
            <a:r>
              <a:rPr lang="en-US" sz="2700" dirty="0" smtClean="0"/>
              <a:t>and 6 </a:t>
            </a:r>
            <a:r>
              <a:rPr lang="en-US" sz="2700" dirty="0"/>
              <a:t>neutrons,  </a:t>
            </a:r>
            <a:r>
              <a:rPr lang="en-US" sz="2700" dirty="0" smtClean="0"/>
              <a:t>as </a:t>
            </a:r>
            <a:r>
              <a:rPr lang="en-US" sz="2700" dirty="0"/>
              <a:t>shown on the right. They ignored the electrons</a:t>
            </a:r>
            <a:r>
              <a:rPr lang="en-US" sz="2700" dirty="0" smtClean="0"/>
              <a:t>.)</a:t>
            </a:r>
            <a:endParaRPr lang="en-US" sz="27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7865" y="5385410"/>
            <a:ext cx="46805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sz="2000" dirty="0">
                <a:solidFill>
                  <a:srgbClr val="000000"/>
                </a:solidFill>
                <a:latin typeface="FrutigerLTStd-Light"/>
              </a:rPr>
              <a:t>An atom of carbon-12. It is the </a:t>
            </a:r>
            <a:r>
              <a:rPr lang="en-US" sz="2000" dirty="0" smtClean="0">
                <a:solidFill>
                  <a:srgbClr val="000000"/>
                </a:solidFill>
                <a:latin typeface="FrutigerLTStd-Light"/>
              </a:rPr>
              <a:t>main isotope </a:t>
            </a:r>
            <a:r>
              <a:rPr lang="en-US" sz="2000" dirty="0">
                <a:solidFill>
                  <a:srgbClr val="000000"/>
                </a:solidFill>
                <a:latin typeface="FrutigerLTStd-Light"/>
              </a:rPr>
              <a:t>of carbon</a:t>
            </a:r>
            <a:r>
              <a:rPr lang="en-US" sz="2000" dirty="0" smtClean="0">
                <a:solidFill>
                  <a:srgbClr val="000000"/>
                </a:solidFill>
                <a:latin typeface="FrutigerLTStd-Light"/>
              </a:rPr>
              <a:t>. (See page 34)</a:t>
            </a:r>
            <a:endParaRPr lang="en-GB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5301208"/>
            <a:ext cx="2880321" cy="1152128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</p:spTree>
    <p:extLst>
      <p:ext uri="{BB962C8B-B14F-4D97-AF65-F5344CB8AC3E}">
        <p14:creationId xmlns:p14="http://schemas.microsoft.com/office/powerpoint/2010/main" val="6852887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Relative atomic mass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Then </a:t>
            </a:r>
            <a:r>
              <a:rPr lang="en-US" sz="1900" dirty="0"/>
              <a:t>they compared all the other atoms with this standard atom, in </a:t>
            </a:r>
            <a:r>
              <a:rPr lang="en-US" sz="1900" dirty="0" smtClean="0"/>
              <a:t>a machine </a:t>
            </a:r>
            <a:r>
              <a:rPr lang="en-US" sz="1900" dirty="0"/>
              <a:t>called a mass spectrometer, and found values for their </a:t>
            </a:r>
            <a:r>
              <a:rPr lang="en-US" sz="1900" dirty="0" smtClean="0"/>
              <a:t>masses. Like </a:t>
            </a:r>
            <a:r>
              <a:rPr lang="en-US" sz="1900" dirty="0"/>
              <a:t>this</a:t>
            </a:r>
            <a:r>
              <a:rPr lang="en-US" sz="19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2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dirty="0"/>
              <a:t>The mass of an atom compared with the carbon-12 atom is called </a:t>
            </a:r>
            <a:r>
              <a:rPr lang="en-US" sz="1900" b="1" dirty="0" smtClean="0"/>
              <a:t>its relative </a:t>
            </a:r>
            <a:r>
              <a:rPr lang="en-US" sz="1900" b="1" dirty="0"/>
              <a:t>atomic mass, or A</a:t>
            </a:r>
            <a:r>
              <a:rPr lang="en-US" sz="1900" b="1" baseline="-25000" dirty="0"/>
              <a:t>r</a:t>
            </a:r>
            <a:r>
              <a:rPr lang="en-US" sz="1900" b="1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small </a:t>
            </a:r>
            <a:r>
              <a:rPr lang="en-US" sz="1900" b="1" dirty="0"/>
              <a:t>r</a:t>
            </a:r>
            <a:r>
              <a:rPr lang="en-US" sz="1900" dirty="0"/>
              <a:t> stands for </a:t>
            </a:r>
            <a:r>
              <a:rPr lang="en-US" sz="1900" i="1" dirty="0"/>
              <a:t>relative to the mass of a carbon-12 </a:t>
            </a:r>
            <a:r>
              <a:rPr lang="en-US" sz="1900" i="1" dirty="0" smtClean="0"/>
              <a:t>atom</a:t>
            </a:r>
            <a:r>
              <a:rPr lang="en-US" sz="1900" dirty="0" smtClean="0"/>
              <a:t>. 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So </a:t>
            </a:r>
            <a:r>
              <a:rPr lang="en-US" sz="1900" dirty="0"/>
              <a:t>the A</a:t>
            </a:r>
            <a:r>
              <a:rPr lang="en-US" sz="1900" baseline="-25000" dirty="0"/>
              <a:t>r</a:t>
            </a:r>
            <a:r>
              <a:rPr lang="en-US" sz="1900" dirty="0"/>
              <a:t> of hydrogen is 1, and the A</a:t>
            </a:r>
            <a:r>
              <a:rPr lang="en-US" sz="1900" baseline="-25000" dirty="0"/>
              <a:t>r</a:t>
            </a:r>
            <a:r>
              <a:rPr lang="en-US" sz="1900" dirty="0"/>
              <a:t> of magnesium is 24.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141" y="4006494"/>
            <a:ext cx="30227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This is the standard </a:t>
            </a:r>
            <a:r>
              <a:rPr lang="en-US" dirty="0" smtClean="0">
                <a:latin typeface="NewAsterLTStd"/>
              </a:rPr>
              <a:t/>
            </a:r>
            <a:br>
              <a:rPr lang="en-US" dirty="0" smtClean="0">
                <a:latin typeface="NewAsterLTStd"/>
              </a:rPr>
            </a:br>
            <a:r>
              <a:rPr lang="en-US" dirty="0" smtClean="0">
                <a:latin typeface="NewAsterLTStd"/>
              </a:rPr>
              <a:t>atom</a:t>
            </a:r>
            <a:r>
              <a:rPr lang="en-US" dirty="0">
                <a:latin typeface="NewAsterLTStd"/>
              </a:rPr>
              <a:t>, </a:t>
            </a:r>
            <a:r>
              <a:rPr lang="en-US" dirty="0" smtClean="0">
                <a:latin typeface="NewAsterLTStd"/>
              </a:rPr>
              <a:t>        </a:t>
            </a:r>
            <a:r>
              <a:rPr lang="en-GB" dirty="0" smtClean="0">
                <a:latin typeface="NewAsterLTStd"/>
              </a:rPr>
              <a:t>or </a:t>
            </a:r>
            <a:r>
              <a:rPr lang="en-US" dirty="0" smtClean="0">
                <a:latin typeface="NewAsterLTStd"/>
              </a:rPr>
              <a:t>carbon-12</a:t>
            </a:r>
            <a:r>
              <a:rPr lang="en-US" dirty="0">
                <a:latin typeface="NewAsterLTStd"/>
              </a:rPr>
              <a:t>. Its mass is taken </a:t>
            </a:r>
            <a:r>
              <a:rPr lang="en-US" dirty="0" smtClean="0">
                <a:latin typeface="NewAsterLTStd"/>
              </a:rPr>
              <a:t>as </a:t>
            </a:r>
            <a:r>
              <a:rPr lang="en-GB" dirty="0" smtClean="0">
                <a:latin typeface="NewAsterLTStd"/>
              </a:rPr>
              <a:t>exactly </a:t>
            </a:r>
            <a:r>
              <a:rPr lang="en-GB" dirty="0">
                <a:latin typeface="NewAsterLTStd"/>
              </a:rPr>
              <a:t>12.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275856" y="4006494"/>
            <a:ext cx="2699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This magnesium atom is </a:t>
            </a:r>
            <a:r>
              <a:rPr lang="en-US" dirty="0" smtClean="0">
                <a:latin typeface="NewAsterLTStd"/>
              </a:rPr>
              <a:t>twice as </a:t>
            </a:r>
            <a:r>
              <a:rPr lang="en-US" dirty="0">
                <a:latin typeface="NewAsterLTStd"/>
              </a:rPr>
              <a:t>heavy as the carbon-12 </a:t>
            </a:r>
            <a:r>
              <a:rPr lang="en-US" dirty="0" smtClean="0">
                <a:latin typeface="NewAsterLTStd"/>
              </a:rPr>
              <a:t>atom. So </a:t>
            </a:r>
            <a:r>
              <a:rPr lang="en-US" dirty="0">
                <a:latin typeface="NewAsterLTStd"/>
              </a:rPr>
              <a:t>its mass is 24.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6047074" y="4005064"/>
            <a:ext cx="29174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This magnesium atom is </a:t>
            </a:r>
            <a:r>
              <a:rPr lang="en-US" dirty="0" smtClean="0">
                <a:latin typeface="NewAsterLTStd"/>
              </a:rPr>
              <a:t>twice as </a:t>
            </a:r>
            <a:r>
              <a:rPr lang="en-US" dirty="0">
                <a:latin typeface="NewAsterLTStd"/>
              </a:rPr>
              <a:t>heavy as the carbon-12 </a:t>
            </a:r>
            <a:r>
              <a:rPr lang="en-US" dirty="0" smtClean="0">
                <a:latin typeface="NewAsterLTStd"/>
              </a:rPr>
              <a:t>atom. So </a:t>
            </a:r>
            <a:r>
              <a:rPr lang="en-US" dirty="0">
                <a:latin typeface="NewAsterLTStd"/>
              </a:rPr>
              <a:t>its mass is 24.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74050" y="2467117"/>
            <a:ext cx="1463462" cy="14621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049840"/>
            <a:ext cx="1801985" cy="20272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3158" y="2470876"/>
            <a:ext cx="1566594" cy="146218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3568" y="4254201"/>
            <a:ext cx="667502" cy="461665"/>
            <a:chOff x="2510057" y="4870901"/>
            <a:chExt cx="667502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2510057" y="4870901"/>
              <a:ext cx="4777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200" dirty="0" smtClean="0"/>
                <a:t>12</a:t>
              </a:r>
            </a:p>
            <a:p>
              <a:pPr algn="r"/>
              <a:r>
                <a:rPr lang="en-GB" sz="1200" dirty="0"/>
                <a:t>6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99792" y="4940676"/>
              <a:ext cx="4777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dirty="0" smtClean="0"/>
                <a:t>C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0632632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>
                <a:solidFill>
                  <a:srgbClr val="C00000"/>
                </a:solidFill>
              </a:rPr>
              <a:t>Ar and isotopes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As you saw on page 34, the atoms of an element are not always </a:t>
            </a:r>
            <a:r>
              <a:rPr lang="en-US" sz="2200" dirty="0" smtClean="0"/>
              <a:t>identical. Some </a:t>
            </a:r>
            <a:r>
              <a:rPr lang="en-US" sz="2200" dirty="0"/>
              <a:t>may have extra neutrons. Different atoms of the same element </a:t>
            </a:r>
            <a:r>
              <a:rPr lang="en-US" sz="2200" dirty="0" smtClean="0"/>
              <a:t>are called </a:t>
            </a:r>
            <a:r>
              <a:rPr lang="en-US" sz="2200" dirty="0"/>
              <a:t>isotopes. Chlorine has two isotopes</a:t>
            </a:r>
            <a:r>
              <a:rPr lang="en-US" sz="22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 smtClean="0"/>
          </a:p>
          <a:p>
            <a:pPr>
              <a:buClr>
                <a:srgbClr val="0070C0"/>
              </a:buClr>
            </a:pP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1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We </a:t>
            </a:r>
            <a:r>
              <a:rPr lang="en-US" sz="2200" dirty="0"/>
              <a:t>need to take all the natural isotopes of an element into account, </a:t>
            </a:r>
            <a:r>
              <a:rPr lang="en-US" sz="2200" dirty="0" smtClean="0"/>
              <a:t>to work </a:t>
            </a:r>
            <a:r>
              <a:rPr lang="en-US" sz="2200" dirty="0"/>
              <a:t>out the relative atomic mass. This is the formula to use: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b="1" dirty="0"/>
              <a:t>relative atomic mass (Ar) of an element </a:t>
            </a:r>
            <a:r>
              <a:rPr lang="en-US" sz="2200" b="1" dirty="0" smtClean="0"/>
              <a:t>=</a:t>
            </a:r>
            <a:br>
              <a:rPr lang="en-US" sz="2200" b="1" dirty="0" smtClean="0"/>
            </a:br>
            <a:r>
              <a:rPr lang="en-US" sz="2200" b="1" dirty="0" smtClean="0"/>
              <a:t>		(% X </a:t>
            </a:r>
            <a:r>
              <a:rPr lang="en-US" sz="2200" b="1" dirty="0"/>
              <a:t>nucleon number for the first isotope</a:t>
            </a:r>
            <a:r>
              <a:rPr lang="en-US" sz="2200" b="1" dirty="0" smtClean="0"/>
              <a:t>)</a:t>
            </a:r>
            <a:br>
              <a:rPr lang="en-US" sz="2200" b="1" dirty="0" smtClean="0"/>
            </a:br>
            <a:r>
              <a:rPr lang="en-US" sz="2200" b="1" dirty="0" smtClean="0"/>
              <a:t>	      + 	(% X nucleon number for the second isotope)</a:t>
            </a:r>
          </a:p>
          <a:p>
            <a:pPr>
              <a:buClr>
                <a:srgbClr val="0070C0"/>
              </a:buClr>
            </a:pPr>
            <a:r>
              <a:rPr lang="en-US" sz="2200" b="1" dirty="0" smtClean="0"/>
              <a:t>		… </a:t>
            </a:r>
            <a:r>
              <a:rPr lang="en-US" sz="2200" b="1" dirty="0"/>
              <a:t>and so on, for all its natural </a:t>
            </a:r>
            <a:r>
              <a:rPr lang="en-US" sz="2200" b="1" dirty="0" smtClean="0"/>
              <a:t>isotopes</a:t>
            </a:r>
            <a:endParaRPr lang="en-US" sz="22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052471"/>
              </p:ext>
            </p:extLst>
          </p:nvPr>
        </p:nvGraphicFramePr>
        <p:xfrm>
          <a:off x="251520" y="2623304"/>
          <a:ext cx="864096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9"/>
                <a:gridCol w="1368152"/>
                <a:gridCol w="1368152"/>
                <a:gridCol w="1584175"/>
                <a:gridCol w="280831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Protons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Neutrons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Nucleon Number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of chlorine atoms</a:t>
                      </a:r>
                    </a:p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like this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chlorine-35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chlorine-37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377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559954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00" b="1" dirty="0">
                <a:solidFill>
                  <a:srgbClr val="C00000"/>
                </a:solidFill>
              </a:rPr>
              <a:t>A</a:t>
            </a:r>
            <a:r>
              <a:rPr lang="en-US" sz="2600" b="1" baseline="-25000" dirty="0">
                <a:solidFill>
                  <a:srgbClr val="C00000"/>
                </a:solidFill>
              </a:rPr>
              <a:t>r</a:t>
            </a:r>
            <a:r>
              <a:rPr lang="en-US" sz="2600" b="1" dirty="0">
                <a:solidFill>
                  <a:srgbClr val="C00000"/>
                </a:solidFill>
              </a:rPr>
              <a:t> and isotopes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 smtClean="0"/>
              <a:t>The </a:t>
            </a:r>
            <a:r>
              <a:rPr lang="en-US" sz="2600" dirty="0"/>
              <a:t>calculation for chlorine is given on the right. It shows that the </a:t>
            </a:r>
            <a:r>
              <a:rPr lang="en-US" sz="2600" dirty="0" smtClean="0"/>
              <a:t>relative atomic </a:t>
            </a:r>
            <a:r>
              <a:rPr lang="en-US" sz="2600" dirty="0"/>
              <a:t>mass of chlorine is 35.5.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b="1" dirty="0"/>
              <a:t>The relative atomic mass (A</a:t>
            </a:r>
            <a:r>
              <a:rPr lang="en-US" sz="2600" b="1" baseline="-25000" dirty="0"/>
              <a:t>r</a:t>
            </a:r>
            <a:r>
              <a:rPr lang="en-US" sz="2600" b="1" dirty="0"/>
              <a:t>) of an element is the average mass of </a:t>
            </a:r>
            <a:r>
              <a:rPr lang="en-US" sz="2600" b="1" dirty="0" smtClean="0"/>
              <a:t>its isotopes </a:t>
            </a:r>
            <a:r>
              <a:rPr lang="en-US" sz="2600" b="1" dirty="0"/>
              <a:t>compared to an atom of carbon-12.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For most elements, A</a:t>
            </a:r>
            <a:r>
              <a:rPr lang="en-US" sz="2600" baseline="-25000" dirty="0"/>
              <a:t>r</a:t>
            </a:r>
            <a:r>
              <a:rPr lang="en-US" sz="2600" dirty="0"/>
              <a:t> is very close to a whole number. It is </a:t>
            </a:r>
            <a:r>
              <a:rPr lang="en-US" sz="2600" dirty="0" smtClean="0"/>
              <a:t>usually rounded </a:t>
            </a:r>
            <a:r>
              <a:rPr lang="en-US" sz="2600" dirty="0"/>
              <a:t>off to a whole number, to make calculations easier.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84168" y="2892122"/>
            <a:ext cx="2816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4988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The two isotopes </a:t>
            </a:r>
            <a:r>
              <a:rPr lang="en-US" sz="2000" dirty="0" smtClean="0">
                <a:latin typeface="FrutigerLTStd-Light"/>
              </a:rPr>
              <a:t/>
            </a:r>
            <a:br>
              <a:rPr lang="en-US" sz="2000" dirty="0" smtClean="0">
                <a:latin typeface="FrutigerLTStd-Light"/>
              </a:rPr>
            </a:br>
            <a:r>
              <a:rPr lang="en-US" sz="2000" dirty="0" smtClean="0">
                <a:latin typeface="FrutigerLTStd-Light"/>
              </a:rPr>
              <a:t>of </a:t>
            </a:r>
            <a:r>
              <a:rPr lang="en-US" sz="2000" dirty="0">
                <a:latin typeface="FrutigerLTStd-Light"/>
              </a:rPr>
              <a:t>chlorine.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152" y="1196751"/>
            <a:ext cx="2960328" cy="166518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40152" y="3679864"/>
            <a:ext cx="2960328" cy="2970044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900" b="1" baseline="-25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chlorine</a:t>
            </a:r>
          </a:p>
          <a:p>
            <a:pPr>
              <a:tabLst>
                <a:tab pos="2420938" algn="l"/>
              </a:tabLst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formula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previously, the relative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atomic mass of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chlorine:</a:t>
            </a:r>
            <a:b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  <a:p>
            <a:pPr>
              <a:tabLst>
                <a:tab pos="2420938" algn="l"/>
              </a:tabLst>
            </a:pPr>
            <a:endParaRPr lang="en-US" sz="5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        X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      X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  <a:p>
            <a:pPr>
              <a:tabLst>
                <a:tab pos="2420938" algn="l"/>
              </a:tabLst>
            </a:pPr>
            <a:r>
              <a:rPr lang="en-US" sz="1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% to fractions)</a:t>
            </a:r>
          </a:p>
          <a:p>
            <a:pPr>
              <a:tabLst>
                <a:tab pos="2420938" algn="l"/>
              </a:tabLst>
            </a:pP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26.25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9.25</a:t>
            </a:r>
          </a:p>
          <a:p>
            <a:pPr>
              <a:tabLst>
                <a:tab pos="2420938" algn="l"/>
              </a:tabLst>
            </a:pP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35.5</a:t>
            </a:r>
            <a:endParaRPr lang="en-GB" sz="19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 rot="1078849">
            <a:off x="8605324" y="3509951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06543" y="5138028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u="sng" dirty="0" smtClean="0"/>
              <a:t>75</a:t>
            </a:r>
            <a:br>
              <a:rPr lang="en-GB" sz="1600" u="sng" dirty="0" smtClean="0"/>
            </a:br>
            <a:r>
              <a:rPr lang="en-GB" sz="1600" dirty="0" smtClean="0"/>
              <a:t>100</a:t>
            </a:r>
            <a:endParaRPr lang="en-GB" sz="16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7430679" y="5138028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u="sng" dirty="0" smtClean="0"/>
              <a:t>25</a:t>
            </a:r>
            <a:br>
              <a:rPr lang="en-GB" sz="1600" u="sng" dirty="0" smtClean="0"/>
            </a:br>
            <a:r>
              <a:rPr lang="en-GB" sz="1600" dirty="0" smtClean="0"/>
              <a:t>100</a:t>
            </a:r>
            <a:endParaRPr lang="en-GB" sz="1600" u="sng" dirty="0"/>
          </a:p>
        </p:txBody>
      </p:sp>
    </p:spTree>
    <p:extLst>
      <p:ext uri="{BB962C8B-B14F-4D97-AF65-F5344CB8AC3E}">
        <p14:creationId xmlns:p14="http://schemas.microsoft.com/office/powerpoint/2010/main" val="19629182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69674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00" b="1" dirty="0">
                <a:solidFill>
                  <a:srgbClr val="C00000"/>
                </a:solidFill>
              </a:rPr>
              <a:t>Ar values for some common </a:t>
            </a:r>
            <a:r>
              <a:rPr lang="en-US" sz="2600" b="1" dirty="0" smtClean="0">
                <a:solidFill>
                  <a:srgbClr val="C00000"/>
                </a:solidFill>
              </a:rPr>
              <a:t>elements</a:t>
            </a:r>
            <a:endParaRPr lang="en-US" sz="26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09" y="5157192"/>
            <a:ext cx="8712971" cy="1477328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b="1" baseline="-25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chlorine</a:t>
            </a:r>
          </a:p>
          <a:p>
            <a:pPr>
              <a:tabLst>
                <a:tab pos="2420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Finding the mass of an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 mass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sodium atom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23,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mass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sodium ion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23 since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sodium ion is just a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atom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minus an electron (which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negligible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mass).</a:t>
            </a:r>
          </a:p>
          <a:p>
            <a:pPr>
              <a:tabLst>
                <a:tab pos="2420938" algn="l"/>
              </a:tabLst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ion has the same mass as </a:t>
            </a:r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atom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which it is made.</a:t>
            </a:r>
            <a:endParaRPr lang="en-GB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 rot="1078849">
            <a:off x="8584701" y="4993695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111927"/>
              </p:ext>
            </p:extLst>
          </p:nvPr>
        </p:nvGraphicFramePr>
        <p:xfrm>
          <a:off x="179509" y="1614408"/>
          <a:ext cx="8712972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5"/>
                <a:gridCol w="1347405"/>
                <a:gridCol w="1153348"/>
                <a:gridCol w="288337"/>
                <a:gridCol w="1826135"/>
                <a:gridCol w="1441685"/>
                <a:gridCol w="927867"/>
              </a:tblGrid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Symbol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22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GB" sz="22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Symbol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22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GB" sz="22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Chlorine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35.5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Nitrogen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Zinc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15845">
                <a:tc>
                  <a:txBody>
                    <a:bodyPr/>
                    <a:lstStyle/>
                    <a:p>
                      <a:r>
                        <a:rPr lang="en-GB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Sulfur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Iodine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8156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Finding the </a:t>
            </a:r>
            <a:r>
              <a:rPr lang="en-US" sz="1900" b="1" dirty="0" smtClean="0">
                <a:solidFill>
                  <a:srgbClr val="C00000"/>
                </a:solidFill>
              </a:rPr>
              <a:t>Masses </a:t>
            </a:r>
            <a:r>
              <a:rPr lang="en-US" sz="1900" b="1" dirty="0">
                <a:solidFill>
                  <a:srgbClr val="C00000"/>
                </a:solidFill>
              </a:rPr>
              <a:t>of </a:t>
            </a:r>
            <a:r>
              <a:rPr lang="en-US" sz="1900" b="1" dirty="0" smtClean="0">
                <a:solidFill>
                  <a:srgbClr val="C00000"/>
                </a:solidFill>
              </a:rPr>
              <a:t>Molecules </a:t>
            </a:r>
            <a:r>
              <a:rPr lang="en-US" sz="1900" b="1" dirty="0">
                <a:solidFill>
                  <a:srgbClr val="C00000"/>
                </a:solidFill>
              </a:rPr>
              <a:t>and </a:t>
            </a:r>
            <a:r>
              <a:rPr lang="en-US" sz="1900" b="1" dirty="0" smtClean="0">
                <a:solidFill>
                  <a:srgbClr val="C00000"/>
                </a:solidFill>
              </a:rPr>
              <a:t>Ions</a:t>
            </a:r>
            <a:endParaRPr lang="en-US" sz="19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Using Ar values, it is easy to work out the mass of any molecule or group </a:t>
            </a:r>
            <a:r>
              <a:rPr lang="en-US" sz="1900" dirty="0" smtClean="0"/>
              <a:t>of ions</a:t>
            </a:r>
            <a:r>
              <a:rPr lang="en-US" sz="1900" dirty="0"/>
              <a:t>. Read the blue panel on the right above, then look at these examples</a:t>
            </a:r>
            <a:r>
              <a:rPr lang="en-US" sz="19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>
              <a:solidFill>
                <a:srgbClr val="FF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2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If </a:t>
            </a:r>
            <a:r>
              <a:rPr lang="en-US" sz="1900" dirty="0"/>
              <a:t>the substance is made of molecules, its mass found in this way is </a:t>
            </a:r>
            <a:r>
              <a:rPr lang="en-US" sz="1900" dirty="0" smtClean="0"/>
              <a:t>called the </a:t>
            </a:r>
            <a:r>
              <a:rPr lang="en-US" sz="1900" dirty="0"/>
              <a:t>relative molecular mass, or M</a:t>
            </a:r>
            <a:r>
              <a:rPr lang="en-US" sz="1900" baseline="-25000" dirty="0"/>
              <a:t>r</a:t>
            </a:r>
            <a:r>
              <a:rPr lang="en-US" sz="1900" dirty="0"/>
              <a:t>. So the </a:t>
            </a:r>
            <a:r>
              <a:rPr lang="en-US" sz="1900" dirty="0" err="1"/>
              <a:t>M</a:t>
            </a:r>
            <a:r>
              <a:rPr lang="en-US" sz="1900" baseline="-25000" dirty="0" err="1"/>
              <a:t>r</a:t>
            </a:r>
            <a:r>
              <a:rPr lang="en-US" sz="1900" dirty="0"/>
              <a:t> for hydrogen is 2, and </a:t>
            </a:r>
            <a:r>
              <a:rPr lang="en-US" sz="1900" dirty="0" smtClean="0"/>
              <a:t>for water </a:t>
            </a:r>
            <a:r>
              <a:rPr lang="en-US" sz="1900" dirty="0"/>
              <a:t>is 18.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141" y="3574446"/>
            <a:ext cx="2771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Hydrogen gas is made of </a:t>
            </a:r>
            <a:r>
              <a:rPr lang="en-US" dirty="0" smtClean="0">
                <a:latin typeface="NewAsterLTStd"/>
              </a:rPr>
              <a:t>molecules. Each </a:t>
            </a:r>
            <a:r>
              <a:rPr lang="en-US" dirty="0">
                <a:latin typeface="NewAsterLTStd"/>
              </a:rPr>
              <a:t>molecule contains 2 </a:t>
            </a:r>
            <a:r>
              <a:rPr lang="en-US" dirty="0" smtClean="0">
                <a:latin typeface="NewAsterLTStd"/>
              </a:rPr>
              <a:t>hydrogen atoms</a:t>
            </a:r>
            <a:r>
              <a:rPr lang="en-US" dirty="0">
                <a:latin typeface="NewAsterLTStd"/>
              </a:rPr>
              <a:t>, so its mass is 2. (2 </a:t>
            </a:r>
            <a:r>
              <a:rPr lang="en-US" dirty="0" smtClean="0">
                <a:latin typeface="NewAsterLTStd"/>
              </a:rPr>
              <a:t>+X </a:t>
            </a:r>
            <a:r>
              <a:rPr lang="en-US" dirty="0">
                <a:latin typeface="NewAsterLTStd"/>
              </a:rPr>
              <a:t>1 </a:t>
            </a:r>
            <a:r>
              <a:rPr lang="en-US" dirty="0" smtClean="0">
                <a:latin typeface="NewAsterLTStd"/>
              </a:rPr>
              <a:t>= </a:t>
            </a:r>
            <a:r>
              <a:rPr lang="en-US" dirty="0">
                <a:latin typeface="NewAsterLTStd"/>
              </a:rPr>
              <a:t>2)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203848" y="3574446"/>
            <a:ext cx="25922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The formula for water is </a:t>
            </a:r>
            <a:r>
              <a:rPr lang="en-US" dirty="0" smtClean="0">
                <a:latin typeface="NewAsterLTStd"/>
              </a:rPr>
              <a:t>H</a:t>
            </a:r>
            <a:r>
              <a:rPr lang="en-US" baseline="-25000" dirty="0" smtClean="0">
                <a:latin typeface="NewAsterLTStd"/>
              </a:rPr>
              <a:t>2</a:t>
            </a:r>
            <a:r>
              <a:rPr lang="en-US" dirty="0" smtClean="0">
                <a:latin typeface="NewAsterLTStd"/>
              </a:rPr>
              <a:t>O. Each </a:t>
            </a:r>
            <a:r>
              <a:rPr lang="en-US" dirty="0">
                <a:latin typeface="NewAsterLTStd"/>
              </a:rPr>
              <a:t>water molecule contains </a:t>
            </a:r>
            <a:r>
              <a:rPr lang="en-US" dirty="0" smtClean="0">
                <a:latin typeface="NewAsterLTStd"/>
              </a:rPr>
              <a:t>2 hydrogen </a:t>
            </a:r>
            <a:r>
              <a:rPr lang="en-US" dirty="0">
                <a:latin typeface="NewAsterLTStd"/>
              </a:rPr>
              <a:t>atoms and 1 oxygen </a:t>
            </a:r>
            <a:r>
              <a:rPr lang="en-US" dirty="0" smtClean="0">
                <a:latin typeface="NewAsterLTStd"/>
              </a:rPr>
              <a:t>atom, so </a:t>
            </a:r>
            <a:r>
              <a:rPr lang="en-US" dirty="0">
                <a:latin typeface="NewAsterLTStd"/>
              </a:rPr>
              <a:t>its mass is 18. (2 </a:t>
            </a:r>
            <a:r>
              <a:rPr lang="en-US" dirty="0" smtClean="0">
                <a:latin typeface="NewAsterLTStd"/>
              </a:rPr>
              <a:t>X </a:t>
            </a:r>
            <a:r>
              <a:rPr lang="en-US" dirty="0">
                <a:latin typeface="NewAsterLTStd"/>
              </a:rPr>
              <a:t>1 </a:t>
            </a:r>
            <a:r>
              <a:rPr lang="en-US" dirty="0" smtClean="0">
                <a:latin typeface="NewAsterLTStd"/>
              </a:rPr>
              <a:t>+ </a:t>
            </a:r>
            <a:r>
              <a:rPr lang="en-US" dirty="0">
                <a:latin typeface="NewAsterLTStd"/>
              </a:rPr>
              <a:t>16 </a:t>
            </a:r>
            <a:r>
              <a:rPr lang="en-US" dirty="0" smtClean="0">
                <a:latin typeface="NewAsterLTStd"/>
              </a:rPr>
              <a:t>= </a:t>
            </a:r>
            <a:r>
              <a:rPr lang="en-US" dirty="0">
                <a:latin typeface="NewAsterLTStd"/>
              </a:rPr>
              <a:t>18)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6047074" y="3573016"/>
            <a:ext cx="29174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Sodium chloride (</a:t>
            </a:r>
            <a:r>
              <a:rPr lang="en-US" dirty="0" err="1">
                <a:latin typeface="NewAsterLTStd"/>
              </a:rPr>
              <a:t>NaCl</a:t>
            </a:r>
            <a:r>
              <a:rPr lang="en-US" dirty="0">
                <a:latin typeface="NewAsterLTStd"/>
              </a:rPr>
              <a:t>) forms </a:t>
            </a:r>
            <a:r>
              <a:rPr lang="en-US" dirty="0" smtClean="0">
                <a:latin typeface="NewAsterLTStd"/>
              </a:rPr>
              <a:t>a giant </a:t>
            </a:r>
            <a:r>
              <a:rPr lang="en-US" dirty="0">
                <a:latin typeface="NewAsterLTStd"/>
              </a:rPr>
              <a:t>structure with 1 sodium </a:t>
            </a:r>
            <a:r>
              <a:rPr lang="en-US" dirty="0" smtClean="0">
                <a:latin typeface="NewAsterLTStd"/>
              </a:rPr>
              <a:t>ion for </a:t>
            </a:r>
            <a:r>
              <a:rPr lang="en-US" dirty="0">
                <a:latin typeface="NewAsterLTStd"/>
              </a:rPr>
              <a:t>every chloride ion. So the mass</a:t>
            </a:r>
          </a:p>
          <a:p>
            <a:r>
              <a:rPr lang="en-US" dirty="0">
                <a:latin typeface="NewAsterLTStd"/>
              </a:rPr>
              <a:t>of a ‘unit’ of </a:t>
            </a:r>
            <a:r>
              <a:rPr lang="en-US" dirty="0" smtClean="0">
                <a:latin typeface="NewAsterLTStd"/>
              </a:rPr>
              <a:t>sodium chloride is 58.5</a:t>
            </a:r>
            <a:r>
              <a:rPr lang="en-US" dirty="0">
                <a:latin typeface="NewAsterLTStd"/>
              </a:rPr>
              <a:t>. (23 </a:t>
            </a:r>
            <a:r>
              <a:rPr lang="en-US" dirty="0" smtClean="0">
                <a:latin typeface="NewAsterLTStd"/>
              </a:rPr>
              <a:t>+ </a:t>
            </a:r>
            <a:r>
              <a:rPr lang="en-US" dirty="0">
                <a:latin typeface="NewAsterLTStd"/>
              </a:rPr>
              <a:t>35.5 </a:t>
            </a:r>
            <a:r>
              <a:rPr lang="en-US" dirty="0" smtClean="0">
                <a:latin typeface="NewAsterLTStd"/>
              </a:rPr>
              <a:t>= </a:t>
            </a:r>
            <a:r>
              <a:rPr lang="en-US" dirty="0">
                <a:latin typeface="NewAsterLTStd"/>
              </a:rPr>
              <a:t>58.5)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6176" y="2216295"/>
            <a:ext cx="2758886" cy="85326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896" y="2133455"/>
            <a:ext cx="1864845" cy="13675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60" y="2133455"/>
            <a:ext cx="1670697" cy="122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53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Finding the Masses of Molecules and Ions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But </a:t>
            </a:r>
            <a:r>
              <a:rPr lang="en-US" sz="2400" dirty="0"/>
              <a:t>if the substance is made of ions, its mass is called the </a:t>
            </a:r>
            <a:r>
              <a:rPr lang="en-US" sz="2400" dirty="0" smtClean="0"/>
              <a:t>relative </a:t>
            </a:r>
            <a:r>
              <a:rPr lang="en-US" sz="2400" b="1" dirty="0" smtClean="0"/>
              <a:t>formula </a:t>
            </a:r>
            <a:r>
              <a:rPr lang="en-US" sz="2400" b="1" dirty="0"/>
              <a:t>mass</a:t>
            </a:r>
            <a:r>
              <a:rPr lang="en-US" sz="2400" dirty="0"/>
              <a:t>, which is also </a:t>
            </a:r>
            <a:r>
              <a:rPr lang="en-US" sz="2400" b="1" i="1" dirty="0" err="1"/>
              <a:t>M</a:t>
            </a:r>
            <a:r>
              <a:rPr lang="en-US" sz="2400" b="1" i="1" baseline="-25000" dirty="0" err="1"/>
              <a:t>r</a:t>
            </a:r>
            <a:r>
              <a:rPr lang="en-US" sz="2400" dirty="0"/>
              <a:t> for short. So the </a:t>
            </a:r>
            <a:r>
              <a:rPr lang="en-US" sz="2400" dirty="0" err="1"/>
              <a:t>M</a:t>
            </a:r>
            <a:r>
              <a:rPr lang="en-US" sz="2400" baseline="-25000" dirty="0" err="1"/>
              <a:t>r</a:t>
            </a:r>
            <a:r>
              <a:rPr lang="en-US" sz="2400" dirty="0"/>
              <a:t> for </a:t>
            </a:r>
            <a:r>
              <a:rPr lang="en-US" sz="2400" dirty="0" err="1"/>
              <a:t>NaCl</a:t>
            </a:r>
            <a:r>
              <a:rPr lang="en-US" sz="2400" dirty="0"/>
              <a:t> is 58.5.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This table gives two more examples of how to calculate </a:t>
            </a:r>
            <a:r>
              <a:rPr lang="en-US" sz="2400" dirty="0" err="1"/>
              <a:t>M</a:t>
            </a:r>
            <a:r>
              <a:rPr lang="en-US" sz="2400" baseline="-25000" dirty="0" err="1"/>
              <a:t>r</a:t>
            </a:r>
            <a:r>
              <a:rPr lang="en-US" sz="2400" dirty="0"/>
              <a:t> values.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311080"/>
              </p:ext>
            </p:extLst>
          </p:nvPr>
        </p:nvGraphicFramePr>
        <p:xfrm>
          <a:off x="179512" y="3501008"/>
          <a:ext cx="8784975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995"/>
                <a:gridCol w="1483365"/>
                <a:gridCol w="1800200"/>
                <a:gridCol w="1800200"/>
                <a:gridCol w="1944215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Atoms in 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20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ammonia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NH</a:t>
                      </a:r>
                      <a:r>
                        <a:rPr kumimoji="0" lang="en-GB" sz="20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1N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3H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 = 14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 = 1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X 14 = 14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X 1 = </a:t>
                      </a:r>
                      <a:r>
                        <a:rPr kumimoji="0" lang="en-GB" sz="2000" b="0" i="0" u="sng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5 </a:t>
                      </a:r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 nitrate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Mg(NO</a:t>
                      </a:r>
                      <a:r>
                        <a:rPr kumimoji="0" lang="en-GB" sz="20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GB" sz="20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1Mg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2N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6O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 = 24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 = 14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= 16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X 24 = 24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X 14 = 28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X 16 = </a:t>
                      </a:r>
                      <a:r>
                        <a:rPr kumimoji="0" lang="en-GB" sz="2000" b="0" i="0" u="sng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=  </a:t>
                      </a:r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9079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07831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700" dirty="0" smtClean="0"/>
              <a:t>a </a:t>
            </a:r>
            <a:r>
              <a:rPr lang="en-US" sz="2700" dirty="0"/>
              <a:t>What does relative atomic mass </a:t>
            </a:r>
            <a:r>
              <a:rPr lang="en-US" sz="2700" dirty="0" smtClean="0"/>
              <a:t>mean?</a:t>
            </a:r>
            <a:br>
              <a:rPr lang="en-US" sz="2700" dirty="0" smtClean="0"/>
            </a:br>
            <a:r>
              <a:rPr lang="en-US" sz="2700" dirty="0" smtClean="0"/>
              <a:t>b </a:t>
            </a:r>
            <a:r>
              <a:rPr lang="en-US" sz="2700" dirty="0"/>
              <a:t>Why does it have the word relative?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700" dirty="0" smtClean="0"/>
              <a:t>What </a:t>
            </a:r>
            <a:r>
              <a:rPr lang="en-US" sz="2700" dirty="0"/>
              <a:t>is the A</a:t>
            </a:r>
            <a:r>
              <a:rPr lang="en-US" sz="2700" baseline="-25000" dirty="0"/>
              <a:t>r</a:t>
            </a:r>
            <a:r>
              <a:rPr lang="en-US" sz="2700" dirty="0"/>
              <a:t> of the iodide ion, </a:t>
            </a:r>
            <a:r>
              <a:rPr lang="en-US" sz="2700" dirty="0" smtClean="0"/>
              <a:t>I</a:t>
            </a:r>
            <a:r>
              <a:rPr lang="en-US" sz="2700" baseline="30000" dirty="0" smtClean="0"/>
              <a:t>–</a:t>
            </a:r>
            <a:r>
              <a:rPr lang="en-US" sz="2700" dirty="0" smtClean="0"/>
              <a:t>?</a:t>
            </a:r>
            <a:endParaRPr lang="en-US" sz="2700" dirty="0"/>
          </a:p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700" dirty="0" smtClean="0"/>
              <a:t>The </a:t>
            </a:r>
            <a:r>
              <a:rPr lang="en-US" sz="2700" dirty="0"/>
              <a:t>relative molecular mass and formula mass are </a:t>
            </a:r>
            <a:r>
              <a:rPr lang="en-US" sz="2700" dirty="0" smtClean="0"/>
              <a:t>both called </a:t>
            </a:r>
            <a:r>
              <a:rPr lang="en-US" sz="2700" dirty="0" err="1"/>
              <a:t>M</a:t>
            </a:r>
            <a:r>
              <a:rPr lang="en-US" sz="2700" baseline="-25000" dirty="0" err="1"/>
              <a:t>r</a:t>
            </a:r>
            <a:r>
              <a:rPr lang="en-US" sz="2700" dirty="0"/>
              <a:t> for short. What is the difference between them?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/>
              <a:tabLst>
                <a:tab pos="3675063" algn="l"/>
                <a:tab pos="5745163" algn="l"/>
              </a:tabLst>
            </a:pPr>
            <a:r>
              <a:rPr lang="en-US" sz="2700" dirty="0" smtClean="0"/>
              <a:t>Work </a:t>
            </a:r>
            <a:r>
              <a:rPr lang="en-US" sz="2700" dirty="0"/>
              <a:t>out the </a:t>
            </a:r>
            <a:r>
              <a:rPr lang="en-US" sz="2700" dirty="0" err="1"/>
              <a:t>M</a:t>
            </a:r>
            <a:r>
              <a:rPr lang="en-US" sz="2700" baseline="-25000" dirty="0" err="1"/>
              <a:t>r</a:t>
            </a:r>
            <a:r>
              <a:rPr lang="en-US" sz="2700" dirty="0"/>
              <a:t> for each of these, and say whether it is </a:t>
            </a:r>
            <a:r>
              <a:rPr lang="en-US" sz="2700" dirty="0" smtClean="0"/>
              <a:t>the relative </a:t>
            </a:r>
            <a:r>
              <a:rPr lang="en-US" sz="2700" dirty="0"/>
              <a:t>molecular mass or the relative formula </a:t>
            </a:r>
            <a:r>
              <a:rPr lang="en-US" sz="2700" dirty="0" smtClean="0"/>
              <a:t>mass:</a:t>
            </a:r>
            <a:br>
              <a:rPr lang="en-US" sz="2700" dirty="0" smtClean="0"/>
            </a:br>
            <a:r>
              <a:rPr lang="en-US" sz="2700" b="1" dirty="0" smtClean="0"/>
              <a:t>a</a:t>
            </a:r>
            <a:r>
              <a:rPr lang="en-US" sz="2700" dirty="0" smtClean="0"/>
              <a:t> </a:t>
            </a:r>
            <a:r>
              <a:rPr lang="en-US" sz="2700" dirty="0"/>
              <a:t>oxygen, O</a:t>
            </a:r>
            <a:r>
              <a:rPr lang="en-US" sz="2700" baseline="-25000" dirty="0"/>
              <a:t>2</a:t>
            </a:r>
            <a:r>
              <a:rPr lang="en-US" sz="2700" dirty="0"/>
              <a:t> </a:t>
            </a:r>
            <a:r>
              <a:rPr lang="en-US" sz="2700" dirty="0" smtClean="0"/>
              <a:t>	</a:t>
            </a:r>
            <a:r>
              <a:rPr lang="en-US" sz="2700" b="1" dirty="0" smtClean="0"/>
              <a:t>b</a:t>
            </a:r>
            <a:r>
              <a:rPr lang="en-US" sz="2700" dirty="0" smtClean="0"/>
              <a:t> </a:t>
            </a:r>
            <a:r>
              <a:rPr lang="en-US" sz="2700" dirty="0"/>
              <a:t>iodine, I</a:t>
            </a:r>
            <a:r>
              <a:rPr lang="en-US" sz="2700" baseline="-25000" dirty="0"/>
              <a:t>2</a:t>
            </a:r>
            <a:r>
              <a:rPr lang="en-US" sz="2700" dirty="0"/>
              <a:t> </a:t>
            </a:r>
            <a:r>
              <a:rPr lang="en-US" sz="2700" dirty="0" smtClean="0"/>
              <a:t>	</a:t>
            </a:r>
            <a:r>
              <a:rPr lang="en-US" sz="2700" b="1" dirty="0" smtClean="0"/>
              <a:t>c</a:t>
            </a:r>
            <a:r>
              <a:rPr lang="en-US" sz="2700" dirty="0" smtClean="0"/>
              <a:t> </a:t>
            </a:r>
            <a:r>
              <a:rPr lang="en-US" sz="2700" dirty="0"/>
              <a:t>methane, </a:t>
            </a:r>
            <a:r>
              <a:rPr lang="en-US" sz="2700" dirty="0" smtClean="0"/>
              <a:t>CH</a:t>
            </a:r>
            <a:r>
              <a:rPr lang="en-US" sz="2700" baseline="-25000" dirty="0" smtClean="0"/>
              <a:t>4</a:t>
            </a:r>
            <a:br>
              <a:rPr lang="en-US" sz="2700" baseline="-25000" dirty="0" smtClean="0"/>
            </a:br>
            <a:r>
              <a:rPr lang="en-US" sz="2700" b="1" dirty="0" smtClean="0"/>
              <a:t>d</a:t>
            </a:r>
            <a:r>
              <a:rPr lang="en-US" sz="2700" dirty="0" smtClean="0"/>
              <a:t> </a:t>
            </a:r>
            <a:r>
              <a:rPr lang="en-US" sz="2700" dirty="0"/>
              <a:t>chlorine, Cl</a:t>
            </a:r>
            <a:r>
              <a:rPr lang="en-US" sz="2700" baseline="-25000" dirty="0"/>
              <a:t>2</a:t>
            </a:r>
            <a:r>
              <a:rPr lang="en-US" sz="2700" dirty="0"/>
              <a:t> </a:t>
            </a:r>
            <a:r>
              <a:rPr lang="en-US" sz="2700" dirty="0" smtClean="0"/>
              <a:t>	</a:t>
            </a:r>
            <a:r>
              <a:rPr lang="en-US" sz="2700" b="1" dirty="0" smtClean="0"/>
              <a:t>e</a:t>
            </a:r>
            <a:r>
              <a:rPr lang="en-US" sz="2700" dirty="0" smtClean="0"/>
              <a:t> </a:t>
            </a:r>
            <a:r>
              <a:rPr lang="en-US" sz="2700" dirty="0"/>
              <a:t>butane, C</a:t>
            </a:r>
            <a:r>
              <a:rPr lang="en-US" sz="2700" baseline="-25000" dirty="0"/>
              <a:t>4</a:t>
            </a:r>
            <a:r>
              <a:rPr lang="en-US" sz="2700" dirty="0"/>
              <a:t>H</a:t>
            </a:r>
            <a:r>
              <a:rPr lang="en-US" sz="2700" baseline="-25000" dirty="0"/>
              <a:t>1</a:t>
            </a:r>
            <a:r>
              <a:rPr lang="en-US" sz="2700" dirty="0"/>
              <a:t>0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f</a:t>
            </a:r>
            <a:r>
              <a:rPr lang="en-US" sz="2700" dirty="0" smtClean="0"/>
              <a:t> </a:t>
            </a:r>
            <a:r>
              <a:rPr lang="en-US" sz="2700" dirty="0"/>
              <a:t>ethanol, </a:t>
            </a:r>
            <a:r>
              <a:rPr lang="en-US" sz="2700" dirty="0" smtClean="0"/>
              <a:t>C</a:t>
            </a:r>
            <a:r>
              <a:rPr lang="en-US" sz="2700" baseline="-25000" dirty="0" smtClean="0"/>
              <a:t>2</a:t>
            </a:r>
            <a:r>
              <a:rPr lang="en-US" sz="2700" dirty="0" smtClean="0"/>
              <a:t>H</a:t>
            </a:r>
            <a:r>
              <a:rPr lang="en-US" sz="2700" baseline="-25000" dirty="0" smtClean="0"/>
              <a:t>5</a:t>
            </a:r>
            <a:r>
              <a:rPr lang="en-US" sz="2700" dirty="0" smtClean="0"/>
              <a:t>OH	</a:t>
            </a:r>
            <a:r>
              <a:rPr lang="en-US" sz="2700" b="1" dirty="0" smtClean="0"/>
              <a:t>g</a:t>
            </a:r>
            <a:r>
              <a:rPr lang="en-US" sz="2700" dirty="0" smtClean="0"/>
              <a:t> </a:t>
            </a:r>
            <a:r>
              <a:rPr lang="en-US" sz="2700" dirty="0"/>
              <a:t>ammonium sulfate (NH</a:t>
            </a:r>
            <a:r>
              <a:rPr lang="en-US" sz="2700" baseline="-25000" dirty="0"/>
              <a:t>4</a:t>
            </a:r>
            <a:r>
              <a:rPr lang="en-US" sz="2700" dirty="0"/>
              <a:t>)</a:t>
            </a:r>
            <a:r>
              <a:rPr lang="en-US" sz="2700" baseline="-25000" dirty="0"/>
              <a:t>2</a:t>
            </a:r>
            <a:r>
              <a:rPr lang="en-US" sz="2700" dirty="0"/>
              <a:t>SO</a:t>
            </a:r>
            <a:r>
              <a:rPr lang="en-US" sz="2700" baseline="-25000" dirty="0"/>
              <a:t>4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1556792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900" dirty="0" smtClean="0"/>
              <a:t>5.3 – </a:t>
            </a:r>
            <a:r>
              <a:rPr lang="en-US" sz="2900" dirty="0"/>
              <a:t>The </a:t>
            </a:r>
            <a:r>
              <a:rPr lang="en-US" sz="2900" dirty="0" smtClean="0"/>
              <a:t>Masses </a:t>
            </a:r>
            <a:r>
              <a:rPr lang="en-US" sz="2900" dirty="0"/>
              <a:t>of </a:t>
            </a:r>
            <a:r>
              <a:rPr lang="en-US" sz="2900" dirty="0" smtClean="0"/>
              <a:t>Atoms</a:t>
            </a:r>
            <a:r>
              <a:rPr lang="en-US" sz="2900" dirty="0"/>
              <a:t>, </a:t>
            </a:r>
            <a:r>
              <a:rPr lang="en-US" sz="2900" dirty="0" smtClean="0"/>
              <a:t>Molecules</a:t>
            </a:r>
            <a:r>
              <a:rPr lang="en-US" sz="2900" dirty="0"/>
              <a:t>, and </a:t>
            </a:r>
            <a:r>
              <a:rPr lang="en-US" sz="2900" dirty="0" smtClean="0"/>
              <a:t>Ions</a:t>
            </a:r>
            <a:endParaRPr lang="en-GB" sz="2900" b="1" dirty="0" smtClean="0"/>
          </a:p>
        </p:txBody>
      </p:sp>
    </p:spTree>
    <p:extLst>
      <p:ext uri="{BB962C8B-B14F-4D97-AF65-F5344CB8AC3E}">
        <p14:creationId xmlns:p14="http://schemas.microsoft.com/office/powerpoint/2010/main" val="10860344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5.4 – </a:t>
            </a:r>
            <a:r>
              <a:rPr lang="en-US" sz="3100" dirty="0"/>
              <a:t>Some calculations about masses and %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Two </a:t>
            </a:r>
            <a:r>
              <a:rPr lang="en-US" sz="2100" b="1" dirty="0">
                <a:solidFill>
                  <a:srgbClr val="C00000"/>
                </a:solidFill>
              </a:rPr>
              <a:t>laws of chemistry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If you know the actual amounts of two substances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that </a:t>
            </a:r>
            <a:r>
              <a:rPr lang="en-US" sz="2100" dirty="0"/>
              <a:t>react, you can: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predict </a:t>
            </a:r>
            <a:r>
              <a:rPr lang="en-US" sz="2100" dirty="0"/>
              <a:t>other amounts that will react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say </a:t>
            </a:r>
            <a:r>
              <a:rPr lang="en-US" sz="2100" dirty="0"/>
              <a:t>how much product will form.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You just need to remember these two laws of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chemistry</a:t>
            </a:r>
            <a:r>
              <a:rPr lang="en-US" sz="2100" dirty="0"/>
              <a:t>: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2100" b="1" dirty="0" smtClean="0"/>
              <a:t>Elements </a:t>
            </a:r>
            <a:r>
              <a:rPr lang="en-US" sz="2100" b="1" dirty="0"/>
              <a:t>always react in the same ratio, to </a:t>
            </a:r>
            <a:r>
              <a:rPr lang="en-US" sz="2100" b="1" dirty="0" smtClean="0"/>
              <a:t/>
            </a:r>
            <a:br>
              <a:rPr lang="en-US" sz="2100" b="1" dirty="0" smtClean="0"/>
            </a:br>
            <a:r>
              <a:rPr lang="en-US" sz="2100" b="1" dirty="0" smtClean="0"/>
              <a:t>form </a:t>
            </a:r>
            <a:r>
              <a:rPr lang="en-US" sz="2100" b="1" dirty="0"/>
              <a:t>a given </a:t>
            </a:r>
            <a:r>
              <a:rPr lang="en-US" sz="2100" b="1" dirty="0" smtClean="0"/>
              <a:t>compound</a:t>
            </a:r>
            <a:r>
              <a:rPr lang="en-US" sz="2100" dirty="0" smtClean="0"/>
              <a:t>. </a:t>
            </a:r>
            <a:br>
              <a:rPr lang="en-US" sz="2100" dirty="0" smtClean="0"/>
            </a:br>
            <a:r>
              <a:rPr lang="en-US" sz="2100" dirty="0" err="1" smtClean="0"/>
              <a:t>E,g</a:t>
            </a:r>
            <a:r>
              <a:rPr lang="en-US" sz="2100" dirty="0"/>
              <a:t>.</a:t>
            </a:r>
            <a:r>
              <a:rPr lang="en-US" sz="2100" dirty="0" smtClean="0"/>
              <a:t>, </a:t>
            </a:r>
            <a:r>
              <a:rPr lang="en-US" sz="2100" dirty="0"/>
              <a:t>when carbon burns in oxygen to form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carbon dioxide:</a:t>
            </a:r>
            <a:br>
              <a:rPr lang="en-US" sz="2100" dirty="0" smtClean="0"/>
            </a:br>
            <a:r>
              <a:rPr lang="en-US" sz="2100" b="1" dirty="0" smtClean="0"/>
              <a:t>6 </a:t>
            </a:r>
            <a:r>
              <a:rPr lang="en-US" sz="2100" b="1" dirty="0"/>
              <a:t>g</a:t>
            </a:r>
            <a:r>
              <a:rPr lang="en-US" sz="2100" dirty="0"/>
              <a:t> of carbon combines with </a:t>
            </a:r>
            <a:r>
              <a:rPr lang="en-US" sz="2100" b="1" dirty="0"/>
              <a:t>16 g</a:t>
            </a:r>
            <a:r>
              <a:rPr lang="en-US" sz="2100" dirty="0"/>
              <a:t> of oxygen, </a:t>
            </a:r>
            <a:r>
              <a:rPr lang="en-US" sz="2100" dirty="0" smtClean="0"/>
              <a:t>so</a:t>
            </a:r>
            <a:br>
              <a:rPr lang="en-US" sz="2100" dirty="0" smtClean="0"/>
            </a:br>
            <a:r>
              <a:rPr lang="en-US" sz="2100" b="1" dirty="0" smtClean="0"/>
              <a:t>12 </a:t>
            </a:r>
            <a:r>
              <a:rPr lang="en-US" sz="2100" b="1" dirty="0"/>
              <a:t>g</a:t>
            </a:r>
            <a:r>
              <a:rPr lang="en-US" sz="2100" dirty="0"/>
              <a:t> of carbon will combine with </a:t>
            </a:r>
            <a:r>
              <a:rPr lang="en-US" sz="2100" b="1" dirty="0"/>
              <a:t>32 g</a:t>
            </a:r>
            <a:r>
              <a:rPr lang="en-US" sz="2100" dirty="0"/>
              <a:t> of oxygen, and so on.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2100" b="1" dirty="0" smtClean="0"/>
              <a:t>The </a:t>
            </a:r>
            <a:r>
              <a:rPr lang="en-US" sz="2100" b="1" dirty="0"/>
              <a:t>total mass does not change, during a chemical </a:t>
            </a:r>
            <a:r>
              <a:rPr lang="en-US" sz="2100" b="1" dirty="0" smtClean="0"/>
              <a:t>reaction.</a:t>
            </a:r>
            <a:br>
              <a:rPr lang="en-US" sz="2100" b="1" dirty="0" smtClean="0"/>
            </a:br>
            <a:r>
              <a:rPr lang="en-US" sz="2100" dirty="0" smtClean="0"/>
              <a:t>So </a:t>
            </a:r>
            <a:r>
              <a:rPr lang="en-US" sz="2100" dirty="0"/>
              <a:t>total mass of reactants 5 total mass of </a:t>
            </a:r>
            <a:r>
              <a:rPr lang="en-US" sz="2100" dirty="0" smtClean="0"/>
              <a:t>products.</a:t>
            </a:r>
            <a:br>
              <a:rPr lang="en-US" sz="2100" dirty="0" smtClean="0"/>
            </a:br>
            <a:r>
              <a:rPr lang="en-US" sz="2100" dirty="0" smtClean="0"/>
              <a:t>So </a:t>
            </a:r>
            <a:r>
              <a:rPr lang="en-US" sz="2100" b="1" dirty="0"/>
              <a:t>6 g</a:t>
            </a:r>
            <a:r>
              <a:rPr lang="en-US" sz="2100" dirty="0"/>
              <a:t> of carbon and </a:t>
            </a:r>
            <a:r>
              <a:rPr lang="en-US" sz="2100" b="1" dirty="0"/>
              <a:t>16 g</a:t>
            </a:r>
            <a:r>
              <a:rPr lang="en-US" sz="2100" dirty="0"/>
              <a:t> of oxygen give </a:t>
            </a:r>
            <a:r>
              <a:rPr lang="en-US" sz="2100" b="1" dirty="0"/>
              <a:t>22 g</a:t>
            </a:r>
            <a:r>
              <a:rPr lang="en-US" sz="2100" dirty="0"/>
              <a:t> of carbon </a:t>
            </a:r>
            <a:r>
              <a:rPr lang="en-US" sz="2100" dirty="0" smtClean="0"/>
              <a:t>dioxide.</a:t>
            </a:r>
            <a:br>
              <a:rPr lang="en-US" sz="2100" dirty="0" smtClean="0"/>
            </a:br>
            <a:r>
              <a:rPr lang="en-US" sz="2100" b="1" dirty="0" smtClean="0"/>
              <a:t>12 </a:t>
            </a:r>
            <a:r>
              <a:rPr lang="en-US" sz="2100" b="1" dirty="0"/>
              <a:t>g</a:t>
            </a:r>
            <a:r>
              <a:rPr lang="en-US" sz="2100" dirty="0"/>
              <a:t> of carbon and </a:t>
            </a:r>
            <a:r>
              <a:rPr lang="en-US" sz="2100" b="1" dirty="0"/>
              <a:t>32 g</a:t>
            </a:r>
            <a:r>
              <a:rPr lang="en-US" sz="2100" dirty="0"/>
              <a:t> of oxygen give </a:t>
            </a:r>
            <a:r>
              <a:rPr lang="en-US" sz="2100" b="1" dirty="0"/>
              <a:t>44 g</a:t>
            </a:r>
            <a:r>
              <a:rPr lang="en-US" sz="2100" dirty="0"/>
              <a:t> of carbon dioxide.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28" b="20058"/>
          <a:stretch/>
        </p:blipFill>
        <p:spPr>
          <a:xfrm>
            <a:off x="6707324" y="1124744"/>
            <a:ext cx="2223386" cy="11467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07324" y="2348880"/>
            <a:ext cx="22233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model of the carbon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dioxide molecule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The amounts of carbon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and oxygen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that react to give this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compound are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always in the same ratio.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6098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5.4 – </a:t>
            </a:r>
            <a:r>
              <a:rPr lang="en-US" sz="3100" dirty="0"/>
              <a:t>Some calculations about masses and %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527813" cy="5590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70" b="1" dirty="0">
                <a:solidFill>
                  <a:srgbClr val="C00000"/>
                </a:solidFill>
              </a:rPr>
              <a:t>Calculating quantities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70" dirty="0"/>
              <a:t>Calculating quantities is quite easy, using the laws above.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70" b="1" i="1" dirty="0"/>
              <a:t>Example </a:t>
            </a:r>
            <a:r>
              <a:rPr lang="en-US" sz="1670" dirty="0"/>
              <a:t>64 g of copper reacts with 16 g of oxygen to give the </a:t>
            </a:r>
            <a:r>
              <a:rPr lang="en-US" sz="1670" dirty="0" smtClean="0"/>
              <a:t>black compound </a:t>
            </a:r>
            <a:r>
              <a:rPr lang="en-US" sz="1670" dirty="0"/>
              <a:t>copper(II) oxide.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1670" dirty="0" smtClean="0"/>
              <a:t>What </a:t>
            </a:r>
            <a:r>
              <a:rPr lang="en-US" sz="1670" dirty="0"/>
              <a:t>mass of copper will react with 32 g of </a:t>
            </a:r>
            <a:r>
              <a:rPr lang="en-US" sz="1670" dirty="0" smtClean="0"/>
              <a:t>oxygen?</a:t>
            </a:r>
            <a:br>
              <a:rPr lang="en-US" sz="1670" dirty="0" smtClean="0"/>
            </a:br>
            <a:r>
              <a:rPr lang="en-US" sz="1670" dirty="0" smtClean="0"/>
              <a:t>64 </a:t>
            </a:r>
            <a:r>
              <a:rPr lang="en-US" sz="1670" dirty="0"/>
              <a:t>g of copper reacts with 16 g of oxygen, </a:t>
            </a:r>
            <a:r>
              <a:rPr lang="en-US" sz="1670" dirty="0" smtClean="0"/>
              <a:t>so</a:t>
            </a:r>
            <a:br>
              <a:rPr lang="en-US" sz="1670" dirty="0" smtClean="0"/>
            </a:br>
            <a:r>
              <a:rPr lang="en-US" sz="1670" dirty="0" smtClean="0"/>
              <a:t>2 X </a:t>
            </a:r>
            <a:r>
              <a:rPr lang="en-US" sz="1670" dirty="0"/>
              <a:t>64 g or </a:t>
            </a:r>
            <a:r>
              <a:rPr lang="en-US" sz="1670" b="1" dirty="0"/>
              <a:t>128 g</a:t>
            </a:r>
            <a:r>
              <a:rPr lang="en-US" sz="1670" dirty="0"/>
              <a:t> of copper will react with 32 g of oxygen.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1670" dirty="0" smtClean="0"/>
              <a:t>What </a:t>
            </a:r>
            <a:r>
              <a:rPr lang="en-US" sz="1670" dirty="0"/>
              <a:t>mass of oxygen will react with 32 g of </a:t>
            </a:r>
            <a:r>
              <a:rPr lang="en-US" sz="1670" dirty="0" smtClean="0"/>
              <a:t>copper?</a:t>
            </a:r>
            <a:br>
              <a:rPr lang="en-US" sz="1670" dirty="0" smtClean="0"/>
            </a:br>
            <a:r>
              <a:rPr lang="en-US" sz="1670" dirty="0" smtClean="0"/>
              <a:t>16 </a:t>
            </a:r>
            <a:r>
              <a:rPr lang="en-US" sz="1670" dirty="0"/>
              <a:t>g of oxygen reacts with 64 g of copper, </a:t>
            </a:r>
            <a:r>
              <a:rPr lang="en-US" sz="1670" dirty="0" smtClean="0"/>
              <a:t>so</a:t>
            </a:r>
            <a:br>
              <a:rPr lang="en-US" sz="1670" dirty="0" smtClean="0"/>
            </a:br>
            <a:r>
              <a:rPr lang="en-US" sz="300" dirty="0" smtClean="0"/>
              <a:t>	 </a:t>
            </a:r>
            <a:br>
              <a:rPr lang="en-US" sz="300" dirty="0" smtClean="0"/>
            </a:b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1670" dirty="0" smtClean="0"/>
              <a:t>or </a:t>
            </a:r>
            <a:r>
              <a:rPr lang="en-US" sz="1670" b="1" dirty="0"/>
              <a:t>8 g</a:t>
            </a:r>
            <a:r>
              <a:rPr lang="en-US" sz="1670" dirty="0"/>
              <a:t> of oxygen will react with 32 g of copper</a:t>
            </a:r>
            <a:r>
              <a:rPr lang="en-US" sz="1670" dirty="0" smtClean="0"/>
              <a:t>.</a:t>
            </a:r>
            <a:br>
              <a:rPr lang="en-US" sz="1670" dirty="0" smtClean="0"/>
            </a:br>
            <a:endParaRPr lang="en-US" sz="1200" dirty="0"/>
          </a:p>
          <a:p>
            <a:pPr marL="457200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1670" dirty="0" smtClean="0"/>
              <a:t>What </a:t>
            </a:r>
            <a:r>
              <a:rPr lang="en-US" sz="1670" dirty="0"/>
              <a:t>mass of copper(II) oxide will be formed, in </a:t>
            </a:r>
            <a:r>
              <a:rPr lang="en-US" sz="1670" dirty="0" smtClean="0"/>
              <a:t>b?</a:t>
            </a:r>
            <a:br>
              <a:rPr lang="en-US" sz="1670" dirty="0" smtClean="0"/>
            </a:br>
            <a:r>
              <a:rPr lang="en-US" sz="1670" dirty="0" smtClean="0"/>
              <a:t>40 </a:t>
            </a:r>
            <a:r>
              <a:rPr lang="en-US" sz="1670" dirty="0"/>
              <a:t>g of copper(II) oxide will be formed. (32 1 8 5 40)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1670" dirty="0" smtClean="0"/>
              <a:t>How </a:t>
            </a:r>
            <a:r>
              <a:rPr lang="en-US" sz="1670" dirty="0"/>
              <a:t>much copper and oxygen will give 8 g of copper(II) oxide?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1670" dirty="0"/>
              <a:t>64 g of copper and 16 g of oxygen give 80 g of copper(II) oxide, </a:t>
            </a:r>
            <a:r>
              <a:rPr lang="en-US" sz="1670" dirty="0" smtClean="0"/>
              <a:t>so</a:t>
            </a:r>
            <a:br>
              <a:rPr lang="en-US" sz="1670" dirty="0" smtClean="0"/>
            </a:br>
            <a:r>
              <a:rPr lang="en-US" sz="500" dirty="0" smtClean="0"/>
              <a:t/>
            </a:r>
            <a:br>
              <a:rPr lang="en-US" sz="500" dirty="0" smtClean="0"/>
            </a:br>
            <a:r>
              <a:rPr lang="en-US" sz="1670" dirty="0" smtClean="0"/>
              <a:t>       of </a:t>
            </a:r>
            <a:r>
              <a:rPr lang="en-US" sz="1670" dirty="0"/>
              <a:t>copper </a:t>
            </a:r>
            <a:r>
              <a:rPr lang="en-US" sz="1670" dirty="0" smtClean="0"/>
              <a:t>and</a:t>
            </a:r>
            <a:r>
              <a:rPr lang="en-US" sz="1670" dirty="0"/>
              <a:t> </a:t>
            </a:r>
            <a:r>
              <a:rPr lang="en-US" sz="1670" dirty="0" smtClean="0"/>
              <a:t>      g </a:t>
            </a:r>
            <a:r>
              <a:rPr lang="en-US" sz="1670" dirty="0"/>
              <a:t>of oxygen will give 8 g of </a:t>
            </a:r>
            <a:r>
              <a:rPr lang="en-US" sz="1670" dirty="0" smtClean="0"/>
              <a:t/>
            </a:r>
            <a:br>
              <a:rPr lang="en-US" sz="1670" dirty="0" smtClean="0"/>
            </a:br>
            <a:r>
              <a:rPr lang="en-US" sz="1670" dirty="0" smtClean="0"/>
              <a:t/>
            </a:r>
            <a:br>
              <a:rPr lang="en-US" sz="1670" dirty="0" smtClean="0"/>
            </a:br>
            <a:r>
              <a:rPr lang="en-US" sz="1670" dirty="0" smtClean="0"/>
              <a:t>copper(II</a:t>
            </a:r>
            <a:r>
              <a:rPr lang="en-US" sz="1670" dirty="0"/>
              <a:t>) oxide, </a:t>
            </a:r>
            <a:r>
              <a:rPr lang="en-US" sz="1670" dirty="0" smtClean="0"/>
              <a:t>so</a:t>
            </a:r>
            <a:br>
              <a:rPr lang="en-US" sz="1670" dirty="0" smtClean="0"/>
            </a:br>
            <a:r>
              <a:rPr lang="en-US" sz="1670" dirty="0" smtClean="0"/>
              <a:t>6.4 </a:t>
            </a:r>
            <a:r>
              <a:rPr lang="en-US" sz="1670" dirty="0"/>
              <a:t>g of copper and 1.6 g of oxygen are needed.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07324" y="4077072"/>
            <a:ext cx="222338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The French scientist Antoine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Lavoisier (1743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– 1794) was the first to state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that the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total mass does not change,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during a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reaction. He was executed during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the French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Revolution, when he was 51.</a:t>
            </a:r>
            <a:endParaRPr lang="en-GB" sz="1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0" b="9586"/>
          <a:stretch/>
        </p:blipFill>
        <p:spPr>
          <a:xfrm>
            <a:off x="6707324" y="1124744"/>
            <a:ext cx="2223386" cy="28803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3492297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u="sng" dirty="0" smtClean="0"/>
              <a:t>16</a:t>
            </a:r>
          </a:p>
          <a:p>
            <a:pPr algn="ctr"/>
            <a:r>
              <a:rPr lang="en-GB" sz="1600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3324" y="5517232"/>
            <a:ext cx="412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u="sng" dirty="0" smtClean="0"/>
              <a:t>64</a:t>
            </a:r>
          </a:p>
          <a:p>
            <a:pPr algn="ctr"/>
            <a:r>
              <a:rPr lang="en-GB" sz="1600" dirty="0" smtClean="0"/>
              <a:t>10</a:t>
            </a:r>
            <a:endParaRPr lang="en-GB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431516" y="5445224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u="sng" dirty="0" smtClean="0"/>
              <a:t>16</a:t>
            </a:r>
          </a:p>
          <a:p>
            <a:pPr algn="ctr"/>
            <a:r>
              <a:rPr lang="en-GB" sz="1600" dirty="0" smtClean="0"/>
              <a:t>10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8954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5.4 – </a:t>
            </a:r>
            <a:r>
              <a:rPr lang="en-US" sz="3100" dirty="0"/>
              <a:t>Some calculations about masses and %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527813" cy="5393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00" b="1" dirty="0" smtClean="0">
                <a:solidFill>
                  <a:srgbClr val="C00000"/>
                </a:solidFill>
              </a:rPr>
              <a:t>Percentages</a:t>
            </a:r>
            <a:r>
              <a:rPr lang="en-US" sz="2600" b="1" dirty="0">
                <a:solidFill>
                  <a:srgbClr val="C00000"/>
                </a:solidFill>
              </a:rPr>
              <a:t>: a reminder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Calculations in chemistry often involve percentages. Remember:</a:t>
            </a:r>
          </a:p>
          <a:p>
            <a:pPr marL="811213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600" b="1" dirty="0" smtClean="0"/>
              <a:t>The </a:t>
            </a:r>
            <a:r>
              <a:rPr lang="en-US" sz="2600" b="1" dirty="0"/>
              <a:t>full amount of anything is 100%.</a:t>
            </a:r>
          </a:p>
          <a:p>
            <a:pPr marL="811213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600" b="1" dirty="0" smtClean="0"/>
              <a:t>To </a:t>
            </a:r>
            <a:r>
              <a:rPr lang="en-US" sz="2600" b="1" dirty="0"/>
              <a:t>change a fraction to a %, just multiply it by </a:t>
            </a:r>
            <a:r>
              <a:rPr lang="en-US" sz="2600" b="1" dirty="0" smtClean="0"/>
              <a:t>100.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2416175" algn="l"/>
              </a:tabLst>
            </a:pPr>
            <a:r>
              <a:rPr lang="en-US" sz="2600" b="1" i="1" dirty="0"/>
              <a:t>Example 1 </a:t>
            </a:r>
            <a:r>
              <a:rPr lang="en-US" sz="2600" b="1" i="1" dirty="0" smtClean="0"/>
              <a:t>	</a:t>
            </a:r>
            <a:r>
              <a:rPr lang="en-US" sz="2600" dirty="0" smtClean="0"/>
              <a:t>Change </a:t>
            </a:r>
            <a:r>
              <a:rPr lang="en-US" sz="2600" dirty="0"/>
              <a:t>the fractions </a:t>
            </a:r>
            <a:r>
              <a:rPr lang="en-US" sz="2600" dirty="0" smtClean="0"/>
              <a:t>     and      to </a:t>
            </a:r>
            <a:r>
              <a:rPr lang="en-US" sz="2600" dirty="0"/>
              <a:t>percentages.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000" dirty="0" smtClean="0"/>
          </a:p>
          <a:p>
            <a:pPr lvl="1">
              <a:buClr>
                <a:srgbClr val="0070C0"/>
              </a:buClr>
              <a:tabLst>
                <a:tab pos="3675063" algn="l"/>
              </a:tabLst>
            </a:pPr>
            <a:r>
              <a:rPr lang="en-US" sz="2600" dirty="0" smtClean="0"/>
              <a:t>   X 100 = 50%	X 100 = 72%</a:t>
            </a:r>
            <a:br>
              <a:rPr lang="en-US" sz="2600" dirty="0" smtClean="0"/>
            </a:br>
            <a:endParaRPr lang="en-US" sz="1050" dirty="0"/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2416175" algn="l"/>
              </a:tabLst>
            </a:pPr>
            <a:r>
              <a:rPr lang="en-US" sz="2600" b="1" i="1" dirty="0" smtClean="0"/>
              <a:t>Example </a:t>
            </a:r>
            <a:r>
              <a:rPr lang="en-US" sz="2600" b="1" i="1" dirty="0"/>
              <a:t>2 </a:t>
            </a:r>
            <a:r>
              <a:rPr lang="en-US" sz="2600" b="1" i="1" dirty="0" smtClean="0"/>
              <a:t>	</a:t>
            </a:r>
            <a:r>
              <a:rPr lang="en-US" sz="2600" dirty="0" smtClean="0"/>
              <a:t>Give 19% </a:t>
            </a:r>
            <a:r>
              <a:rPr lang="en-US" sz="2600" dirty="0"/>
              <a:t>as a fraction</a:t>
            </a:r>
            <a:r>
              <a:rPr lang="en-US" sz="2600" dirty="0" smtClean="0"/>
              <a:t>.</a:t>
            </a:r>
            <a:br>
              <a:rPr lang="en-US" sz="26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2600" dirty="0" smtClean="0"/>
              <a:t>19</a:t>
            </a:r>
            <a:r>
              <a:rPr lang="en-US" sz="2600" dirty="0"/>
              <a:t>% </a:t>
            </a:r>
            <a:r>
              <a:rPr lang="en-US" sz="2600" dirty="0" smtClean="0"/>
              <a:t>=  </a:t>
            </a:r>
            <a:endParaRPr lang="en-US" sz="2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07324" y="4077072"/>
            <a:ext cx="222338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The French scientist Antoine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Lavoisier (1743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– 1794) was the first to state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that the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total mass does not change,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during a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reaction. He was executed during </a:t>
            </a:r>
            <a:r>
              <a:rPr lang="en-US" sz="1550" dirty="0" smtClean="0">
                <a:latin typeface="Arial" panose="020B0604020202020204" pitchFamily="34" charset="0"/>
                <a:cs typeface="Arial" panose="020B0604020202020204" pitchFamily="34" charset="0"/>
              </a:rPr>
              <a:t>the French </a:t>
            </a:r>
            <a:r>
              <a:rPr lang="en-US" sz="1550" dirty="0">
                <a:latin typeface="Arial" panose="020B0604020202020204" pitchFamily="34" charset="0"/>
                <a:cs typeface="Arial" panose="020B0604020202020204" pitchFamily="34" charset="0"/>
              </a:rPr>
              <a:t>Revolution, when he was 51.</a:t>
            </a:r>
            <a:endParaRPr lang="en-GB" sz="1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0" b="9586"/>
          <a:stretch/>
        </p:blipFill>
        <p:spPr>
          <a:xfrm>
            <a:off x="6707324" y="1124744"/>
            <a:ext cx="2223386" cy="28803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672" y="5961474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u="sng" dirty="0" smtClean="0"/>
              <a:t>19</a:t>
            </a:r>
          </a:p>
          <a:p>
            <a:pPr algn="ctr"/>
            <a:r>
              <a:rPr lang="en-GB" sz="2000" dirty="0" smtClean="0"/>
              <a:t>100</a:t>
            </a:r>
            <a:endParaRPr lang="en-GB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604346" y="4695554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u="sng" dirty="0" smtClean="0"/>
              <a:t>1</a:t>
            </a:r>
          </a:p>
          <a:p>
            <a:pPr algn="ctr"/>
            <a:r>
              <a:rPr lang="en-GB" sz="2000" dirty="0"/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7190" y="480934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u="sng" dirty="0" smtClean="0"/>
              <a:t>18</a:t>
            </a:r>
          </a:p>
          <a:p>
            <a:pPr algn="ctr"/>
            <a:r>
              <a:rPr lang="en-GB" sz="2000" dirty="0" smtClean="0"/>
              <a:t>25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0873277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5.4 – </a:t>
            </a:r>
            <a:r>
              <a:rPr lang="en-US" sz="3100" dirty="0"/>
              <a:t>Some calculations about masses and %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Calculating </a:t>
            </a:r>
            <a:r>
              <a:rPr lang="en-US" sz="1900" b="1" dirty="0">
                <a:solidFill>
                  <a:srgbClr val="C00000"/>
                </a:solidFill>
              </a:rPr>
              <a:t>the percentage composition of a </a:t>
            </a:r>
            <a:r>
              <a:rPr lang="en-US" sz="1900" b="1" dirty="0" smtClean="0">
                <a:solidFill>
                  <a:srgbClr val="C00000"/>
                </a:solidFill>
              </a:rPr>
              <a:t/>
            </a:r>
            <a:br>
              <a:rPr lang="en-US" sz="1900" b="1" dirty="0" smtClean="0">
                <a:solidFill>
                  <a:srgbClr val="C00000"/>
                </a:solidFill>
              </a:rPr>
            </a:br>
            <a:r>
              <a:rPr lang="en-US" sz="1900" b="1" dirty="0" smtClean="0">
                <a:solidFill>
                  <a:srgbClr val="C00000"/>
                </a:solidFill>
              </a:rPr>
              <a:t>compound</a:t>
            </a:r>
            <a:endParaRPr lang="en-US" sz="19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percentage composition of a compound tells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you </a:t>
            </a:r>
            <a:r>
              <a:rPr lang="en-US" sz="1900" dirty="0"/>
              <a:t>how much of </a:t>
            </a:r>
            <a:r>
              <a:rPr lang="en-US" sz="1900" dirty="0" smtClean="0"/>
              <a:t>each element </a:t>
            </a:r>
            <a:r>
              <a:rPr lang="en-US" sz="1900" dirty="0"/>
              <a:t>it contains, as a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percentage </a:t>
            </a:r>
            <a:r>
              <a:rPr lang="en-US" sz="1900" dirty="0"/>
              <a:t>of the total mass. This is how to </a:t>
            </a:r>
            <a:r>
              <a:rPr lang="en-US" sz="1900" dirty="0" smtClean="0"/>
              <a:t>work </a:t>
            </a:r>
            <a:br>
              <a:rPr lang="en-US" sz="1900" dirty="0" smtClean="0"/>
            </a:br>
            <a:r>
              <a:rPr lang="en-US" sz="1900" dirty="0" smtClean="0"/>
              <a:t>it </a:t>
            </a:r>
            <a:r>
              <a:rPr lang="en-US" sz="1900" dirty="0"/>
              <a:t>out: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Write </a:t>
            </a:r>
            <a:r>
              <a:rPr lang="en-US" sz="1900" dirty="0"/>
              <a:t>down the formula of the compound.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Using </a:t>
            </a:r>
            <a:r>
              <a:rPr lang="en-US" sz="1900" b="1" dirty="0" err="1"/>
              <a:t>A</a:t>
            </a:r>
            <a:r>
              <a:rPr lang="en-US" sz="1900" b="1" baseline="-25000" dirty="0" err="1"/>
              <a:t>r</a:t>
            </a:r>
            <a:r>
              <a:rPr lang="en-US" sz="1900" dirty="0"/>
              <a:t> values, work out its molecular or formula mass (</a:t>
            </a:r>
            <a:r>
              <a:rPr lang="en-US" sz="1900" b="1" dirty="0" err="1"/>
              <a:t>M</a:t>
            </a:r>
            <a:r>
              <a:rPr lang="en-US" sz="1900" b="1" baseline="-25000" dirty="0" err="1"/>
              <a:t>r</a:t>
            </a:r>
            <a:r>
              <a:rPr lang="en-US" sz="1900" dirty="0"/>
              <a:t>).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Write </a:t>
            </a:r>
            <a:r>
              <a:rPr lang="en-US" sz="1900" dirty="0"/>
              <a:t>the mass of the element as a fraction of the </a:t>
            </a:r>
            <a:r>
              <a:rPr lang="en-US" sz="1900" b="1" dirty="0"/>
              <a:t>M</a:t>
            </a:r>
            <a:r>
              <a:rPr lang="en-US" sz="1900" b="1" baseline="-25000" dirty="0"/>
              <a:t>r</a:t>
            </a:r>
            <a:r>
              <a:rPr lang="en-US" sz="1900" dirty="0"/>
              <a:t>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Multiply </a:t>
            </a:r>
            <a:r>
              <a:rPr lang="en-US" sz="1900" dirty="0"/>
              <a:t>the fraction by 100, to give a percentage.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i="1" dirty="0"/>
              <a:t>Example</a:t>
            </a:r>
            <a:r>
              <a:rPr lang="en-US" sz="1900" dirty="0"/>
              <a:t> </a:t>
            </a:r>
            <a:r>
              <a:rPr lang="en-US" sz="1900" dirty="0" smtClean="0"/>
              <a:t>	Calculate </a:t>
            </a:r>
            <a:r>
              <a:rPr lang="en-US" sz="1900" dirty="0"/>
              <a:t>the percentage of oxygen in sulfur dioxide.</a:t>
            </a:r>
          </a:p>
          <a:p>
            <a:pPr marL="811213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The </a:t>
            </a:r>
            <a:r>
              <a:rPr lang="en-US" sz="1900" dirty="0"/>
              <a:t>formula of sulfur dioxide is SO</a:t>
            </a:r>
            <a:r>
              <a:rPr lang="en-US" sz="1900" baseline="-25000" dirty="0"/>
              <a:t>2</a:t>
            </a:r>
            <a:r>
              <a:rPr lang="en-US" sz="1900" dirty="0"/>
              <a:t>.</a:t>
            </a:r>
          </a:p>
          <a:p>
            <a:pPr marL="811213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The </a:t>
            </a:r>
            <a:r>
              <a:rPr lang="en-US" sz="1900" dirty="0" err="1"/>
              <a:t>M</a:t>
            </a:r>
            <a:r>
              <a:rPr lang="en-US" sz="1900" baseline="-25000" dirty="0" err="1"/>
              <a:t>r</a:t>
            </a:r>
            <a:r>
              <a:rPr lang="en-US" sz="1900" dirty="0"/>
              <a:t> of the compound is 64, as shown on the right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endParaRPr lang="en-US" sz="1000" dirty="0"/>
          </a:p>
          <a:p>
            <a:pPr marL="811213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Mass </a:t>
            </a:r>
            <a:r>
              <a:rPr lang="en-US" sz="1900" dirty="0"/>
              <a:t>of oxygen as a fraction of the total </a:t>
            </a:r>
            <a:r>
              <a:rPr lang="en-US" sz="1900" dirty="0" smtClean="0"/>
              <a:t>=</a:t>
            </a:r>
            <a:br>
              <a:rPr lang="en-US" sz="1900" dirty="0" smtClean="0"/>
            </a:br>
            <a:endParaRPr lang="en-US" sz="1100" dirty="0"/>
          </a:p>
          <a:p>
            <a:pPr marL="811213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Mass </a:t>
            </a:r>
            <a:r>
              <a:rPr lang="en-US" sz="1900" dirty="0"/>
              <a:t>of oxygen as a percentage of the total  </a:t>
            </a:r>
            <a:r>
              <a:rPr lang="en-US" sz="1900" dirty="0" smtClean="0"/>
              <a:t>        X </a:t>
            </a:r>
            <a:r>
              <a:rPr lang="en-US" sz="1900" dirty="0"/>
              <a:t>100 </a:t>
            </a:r>
            <a:r>
              <a:rPr lang="en-US" sz="1900" dirty="0" smtClean="0"/>
              <a:t>= 50%</a:t>
            </a:r>
            <a:br>
              <a:rPr lang="en-US" sz="1900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900" dirty="0" smtClean="0"/>
              <a:t>So </a:t>
            </a:r>
            <a:r>
              <a:rPr lang="en-US" sz="1900" dirty="0"/>
              <a:t>the compound is </a:t>
            </a:r>
            <a:r>
              <a:rPr lang="en-US" sz="1900" b="1" dirty="0"/>
              <a:t>50% </a:t>
            </a:r>
            <a:r>
              <a:rPr lang="en-US" sz="1900" b="1" dirty="0" smtClean="0"/>
              <a:t>oxygen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This </a:t>
            </a:r>
            <a:r>
              <a:rPr lang="en-US" sz="1900" dirty="0"/>
              <a:t>means it is also 50% sulfur (100% </a:t>
            </a:r>
            <a:r>
              <a:rPr lang="en-US" sz="1900" dirty="0" smtClean="0"/>
              <a:t>- </a:t>
            </a:r>
            <a:r>
              <a:rPr lang="en-US" sz="1900" dirty="0"/>
              <a:t>50% </a:t>
            </a:r>
            <a:r>
              <a:rPr lang="en-US" sz="1900" dirty="0" smtClean="0"/>
              <a:t>= </a:t>
            </a:r>
            <a:r>
              <a:rPr lang="en-US" sz="1900" dirty="0"/>
              <a:t>50%).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5483" y="5361022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u="sng" dirty="0" smtClean="0"/>
              <a:t>32</a:t>
            </a:r>
          </a:p>
          <a:p>
            <a:pPr algn="ctr"/>
            <a:r>
              <a:rPr lang="en-GB" sz="2000" dirty="0" smtClean="0"/>
              <a:t>64</a:t>
            </a:r>
            <a:endParaRPr lang="en-GB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614168" y="4903127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u="sng" dirty="0" smtClean="0"/>
              <a:t>32</a:t>
            </a:r>
          </a:p>
          <a:p>
            <a:pPr algn="ctr"/>
            <a:r>
              <a:rPr lang="en-GB" sz="2000" dirty="0" smtClean="0"/>
              <a:t>64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6266136" y="1170618"/>
            <a:ext cx="2698355" cy="1569660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="1" baseline="-25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sulfur dioxide, SO</a:t>
            </a:r>
            <a:r>
              <a:rPr lang="en-US" sz="1600" b="1" baseline="-25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>
              <a:tabLst>
                <a:tab pos="1622425" algn="l"/>
              </a:tabLst>
            </a:pP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S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32, O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16.</a:t>
            </a:r>
          </a:p>
          <a:p>
            <a:pPr>
              <a:tabLst>
                <a:tab pos="1622425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the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is:</a:t>
            </a:r>
          </a:p>
          <a:p>
            <a:pPr>
              <a:tabLst>
                <a:tab pos="1622425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S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</a:p>
          <a:p>
            <a:pPr>
              <a:tabLst>
                <a:tab pos="1622425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O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</a:t>
            </a:r>
            <a:r>
              <a:rPr lang="en-US" sz="16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</a:p>
          <a:p>
            <a:pPr>
              <a:tabLst>
                <a:tab pos="16224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Total 	= </a:t>
            </a:r>
            <a:r>
              <a:rPr lang="en-US" sz="16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endParaRPr lang="en-GB" sz="16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762496" y="969366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7578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5.4 – </a:t>
            </a:r>
            <a:r>
              <a:rPr lang="en-US" sz="3100" dirty="0"/>
              <a:t>Some calculations about masses and %</a:t>
            </a:r>
            <a:endParaRPr lang="en-GB" sz="31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57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Calculating </a:t>
            </a:r>
            <a:r>
              <a:rPr lang="en-US" sz="1900" b="1" dirty="0">
                <a:solidFill>
                  <a:srgbClr val="C00000"/>
                </a:solidFill>
              </a:rPr>
              <a:t>% purity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A </a:t>
            </a:r>
            <a:r>
              <a:rPr lang="en-US" sz="1900" b="1" dirty="0"/>
              <a:t>pure</a:t>
            </a:r>
            <a:r>
              <a:rPr lang="en-US" sz="1900" dirty="0"/>
              <a:t> substance has nothing else mixed with it.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But substances often contain unwanted substances, or </a:t>
            </a:r>
            <a:r>
              <a:rPr lang="en-US" sz="1900" dirty="0" smtClean="0"/>
              <a:t>impurities. Purity </a:t>
            </a:r>
            <a:r>
              <a:rPr lang="en-US" sz="1900" dirty="0"/>
              <a:t>is usually given as a percentage. This is how to work it out</a:t>
            </a:r>
            <a:r>
              <a:rPr lang="en-US" sz="1900" dirty="0" smtClean="0"/>
              <a:t>:</a:t>
            </a:r>
            <a:br>
              <a:rPr lang="en-US" sz="1900" dirty="0" smtClean="0"/>
            </a:br>
            <a:endParaRPr lang="en-US" sz="1000" dirty="0"/>
          </a:p>
          <a:p>
            <a:pPr marL="361950" indent="-361950" defTabSz="8763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7091363" algn="l"/>
              </a:tabLst>
            </a:pPr>
            <a:r>
              <a:rPr lang="en-US" sz="1900" b="1" dirty="0" smtClean="0"/>
              <a:t>% </a:t>
            </a:r>
            <a:r>
              <a:rPr lang="en-US" sz="1900" b="1" dirty="0"/>
              <a:t>purity of a substance </a:t>
            </a:r>
            <a:r>
              <a:rPr lang="en-US" sz="1900" b="1" dirty="0" smtClean="0"/>
              <a:t>=	X 100</a:t>
            </a:r>
            <a:r>
              <a:rPr lang="en-US" sz="1900" dirty="0" smtClean="0"/>
              <a:t/>
            </a:r>
            <a:br>
              <a:rPr lang="en-US" sz="1900" dirty="0" smtClean="0"/>
            </a:b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i="1" dirty="0" smtClean="0"/>
              <a:t>Example</a:t>
            </a:r>
            <a:r>
              <a:rPr lang="en-US" sz="1900" dirty="0" smtClean="0"/>
              <a:t> 	Impure </a:t>
            </a:r>
            <a:r>
              <a:rPr lang="en-US" sz="1900" dirty="0"/>
              <a:t>copper is refined (purified), to obtain pure copper </a:t>
            </a:r>
            <a:r>
              <a:rPr lang="en-US" sz="1900" dirty="0" smtClean="0"/>
              <a:t>for use </a:t>
            </a:r>
            <a:r>
              <a:rPr lang="en-US" sz="1900" dirty="0"/>
              <a:t>in computers. 20 </a:t>
            </a:r>
            <a:r>
              <a:rPr lang="en-US" sz="1900" dirty="0" err="1"/>
              <a:t>tonnes</a:t>
            </a:r>
            <a:r>
              <a:rPr lang="en-US" sz="1900" dirty="0"/>
              <a:t> of copper gave 18 </a:t>
            </a:r>
            <a:r>
              <a:rPr lang="en-US" sz="1900" dirty="0" err="1"/>
              <a:t>tonnes</a:t>
            </a:r>
            <a:r>
              <a:rPr lang="en-US" sz="1900" dirty="0"/>
              <a:t>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of </a:t>
            </a:r>
            <a:r>
              <a:rPr lang="en-US" sz="1900" dirty="0"/>
              <a:t>pure copper, </a:t>
            </a:r>
            <a:r>
              <a:rPr lang="en-US" sz="1900" dirty="0" smtClean="0"/>
              <a:t>on refining</a:t>
            </a:r>
            <a:r>
              <a:rPr lang="en-US" sz="1900" dirty="0"/>
              <a:t>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4745038" algn="l"/>
              </a:tabLst>
            </a:pPr>
            <a:r>
              <a:rPr lang="en-US" sz="1900" dirty="0" smtClean="0"/>
              <a:t>What </a:t>
            </a:r>
            <a:r>
              <a:rPr lang="en-US" sz="1900" dirty="0"/>
              <a:t>was the % purity of the copper before refining</a:t>
            </a:r>
            <a:r>
              <a:rPr lang="en-US" sz="1900" dirty="0" smtClean="0"/>
              <a:t>?</a:t>
            </a:r>
            <a:br>
              <a:rPr lang="en-US" sz="1900" dirty="0" smtClean="0"/>
            </a:b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1900" dirty="0" smtClean="0"/>
              <a:t>% </a:t>
            </a:r>
            <a:r>
              <a:rPr lang="en-US" sz="1900" dirty="0"/>
              <a:t>purity of the copper </a:t>
            </a:r>
            <a:r>
              <a:rPr lang="en-US" sz="1900" dirty="0" smtClean="0"/>
              <a:t>=	X 100 = </a:t>
            </a:r>
            <a:r>
              <a:rPr lang="en-US" sz="1900" b="1" dirty="0" smtClean="0"/>
              <a:t>90%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900" dirty="0" smtClean="0"/>
              <a:t>So </a:t>
            </a:r>
            <a:r>
              <a:rPr lang="en-US" sz="1900" dirty="0"/>
              <a:t>the copper was </a:t>
            </a:r>
            <a:r>
              <a:rPr lang="en-US" sz="1900" b="1" dirty="0"/>
              <a:t>90% pure</a:t>
            </a:r>
            <a:r>
              <a:rPr lang="en-US" sz="1900" dirty="0"/>
              <a:t>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</a:pPr>
            <a:r>
              <a:rPr lang="en-US" sz="1900" dirty="0" smtClean="0"/>
              <a:t>How </a:t>
            </a:r>
            <a:r>
              <a:rPr lang="en-US" sz="1900" dirty="0"/>
              <a:t>much pure copper will 50 </a:t>
            </a:r>
            <a:r>
              <a:rPr lang="en-US" sz="1900" dirty="0" err="1"/>
              <a:t>tonnes</a:t>
            </a:r>
            <a:r>
              <a:rPr lang="en-US" sz="1900" dirty="0"/>
              <a:t> of the impure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copper give? The </a:t>
            </a:r>
            <a:r>
              <a:rPr lang="en-US" sz="1900" dirty="0"/>
              <a:t>impure copper is 90% </a:t>
            </a:r>
            <a:r>
              <a:rPr lang="en-US" sz="1900" dirty="0" smtClean="0"/>
              <a:t>pure.</a:t>
            </a:r>
            <a:r>
              <a:rPr lang="en-US" sz="1900" dirty="0"/>
              <a:t/>
            </a:r>
            <a:br>
              <a:rPr lang="en-US" sz="1900" dirty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1900" dirty="0" smtClean="0"/>
              <a:t>90% is </a:t>
            </a:r>
            <a:br>
              <a:rPr lang="en-US" sz="1900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900" dirty="0" smtClean="0"/>
              <a:t>So </a:t>
            </a:r>
            <a:r>
              <a:rPr lang="en-US" sz="1900" dirty="0"/>
              <a:t>50 </a:t>
            </a:r>
            <a:r>
              <a:rPr lang="en-US" sz="1900" dirty="0" err="1"/>
              <a:t>tonnes</a:t>
            </a:r>
            <a:r>
              <a:rPr lang="en-US" sz="1900" dirty="0"/>
              <a:t> of it will </a:t>
            </a:r>
            <a:r>
              <a:rPr lang="en-US" sz="1900" dirty="0" smtClean="0"/>
              <a:t>give         X </a:t>
            </a:r>
            <a:r>
              <a:rPr lang="en-US" sz="1900" dirty="0"/>
              <a:t>50 </a:t>
            </a:r>
            <a:r>
              <a:rPr lang="en-US" sz="1900" dirty="0" err="1"/>
              <a:t>tonnes</a:t>
            </a:r>
            <a:r>
              <a:rPr lang="en-US" sz="1900" dirty="0"/>
              <a:t> or </a:t>
            </a:r>
            <a:r>
              <a:rPr lang="en-US" sz="1900" b="1" dirty="0"/>
              <a:t>45 </a:t>
            </a:r>
            <a:r>
              <a:rPr lang="en-US" sz="1900" b="1" dirty="0" err="1"/>
              <a:t>tonnes</a:t>
            </a:r>
            <a:r>
              <a:rPr lang="en-US" sz="1900" b="1" dirty="0"/>
              <a:t> </a:t>
            </a:r>
            <a:r>
              <a:rPr lang="en-US" sz="1900" dirty="0"/>
              <a:t>of </a:t>
            </a:r>
            <a:r>
              <a:rPr lang="en-US" sz="1900" dirty="0" smtClean="0"/>
              <a:t>pure copper</a:t>
            </a:r>
            <a:r>
              <a:rPr lang="en-US" sz="1900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361074"/>
            <a:ext cx="3629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u="sng" dirty="0" smtClean="0"/>
              <a:t>Mass of pure substance in it</a:t>
            </a:r>
          </a:p>
          <a:p>
            <a:pPr algn="ctr"/>
            <a:r>
              <a:rPr lang="en-GB" sz="2000" b="1" dirty="0" smtClean="0"/>
              <a:t>Total mass</a:t>
            </a:r>
            <a:endParaRPr lang="en-GB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63888" y="4221088"/>
            <a:ext cx="13099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u="sng" dirty="0" smtClean="0"/>
              <a:t>18 tonnes</a:t>
            </a:r>
          </a:p>
          <a:p>
            <a:pPr algn="ctr"/>
            <a:r>
              <a:rPr lang="en-GB" sz="2000" dirty="0" smtClean="0"/>
              <a:t>20 tonnes</a:t>
            </a:r>
            <a:endParaRPr lang="en-GB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70364" y="5734997"/>
            <a:ext cx="569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90</a:t>
            </a:r>
          </a:p>
          <a:p>
            <a:pPr algn="ctr"/>
            <a:r>
              <a:rPr lang="en-GB" dirty="0" smtClean="0"/>
              <a:t>100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3786588" y="6093296"/>
            <a:ext cx="569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90</a:t>
            </a:r>
          </a:p>
          <a:p>
            <a:pPr algn="ctr"/>
            <a:r>
              <a:rPr lang="en-GB" dirty="0" smtClean="0"/>
              <a:t>100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30"/>
          <a:stretch/>
        </p:blipFill>
        <p:spPr>
          <a:xfrm>
            <a:off x="6876256" y="3356992"/>
            <a:ext cx="2063388" cy="156816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76256" y="4941168"/>
            <a:ext cx="20633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FrutigerLTStd-Light"/>
              </a:rPr>
              <a:t>Copper of high purity is needed </a:t>
            </a:r>
            <a:r>
              <a:rPr lang="en-US" sz="1600" dirty="0" smtClean="0">
                <a:latin typeface="FrutigerLTStd-Light"/>
              </a:rPr>
              <a:t>for circuit </a:t>
            </a:r>
            <a:r>
              <a:rPr lang="en-US" sz="1600" dirty="0">
                <a:latin typeface="FrutigerLTStd-Light"/>
              </a:rPr>
              <a:t>boards like this one, in computers.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5951578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00538" algn="l"/>
              </a:tabLst>
            </a:pPr>
            <a:r>
              <a:rPr lang="en-US" sz="2500" dirty="0" smtClean="0"/>
              <a:t>Magnesium </a:t>
            </a:r>
            <a:r>
              <a:rPr lang="en-US" sz="2500" dirty="0"/>
              <a:t>burns in chlorine to give magnesium </a:t>
            </a:r>
            <a:r>
              <a:rPr lang="en-US" sz="2500" dirty="0" smtClean="0"/>
              <a:t>chloride, MgCl</a:t>
            </a:r>
            <a:r>
              <a:rPr lang="en-US" sz="2500" baseline="-25000" dirty="0" smtClean="0"/>
              <a:t>2</a:t>
            </a:r>
            <a:r>
              <a:rPr lang="en-US" sz="2500" dirty="0"/>
              <a:t>. In an experiment, 24 g of magnesium was found </a:t>
            </a:r>
            <a:r>
              <a:rPr lang="en-US" sz="2500" dirty="0" smtClean="0"/>
              <a:t>to react </a:t>
            </a:r>
            <a:r>
              <a:rPr lang="en-US" sz="2500" dirty="0"/>
              <a:t>with 71 g of </a:t>
            </a:r>
            <a:r>
              <a:rPr lang="en-US" sz="2500" dirty="0" smtClean="0"/>
              <a:t>chlorine.</a:t>
            </a:r>
            <a:br>
              <a:rPr lang="en-US" sz="2500" dirty="0" smtClean="0"/>
            </a:br>
            <a:r>
              <a:rPr lang="en-US" sz="2500" b="1" dirty="0" smtClean="0"/>
              <a:t>a</a:t>
            </a:r>
            <a:r>
              <a:rPr lang="en-US" sz="2500" dirty="0" smtClean="0"/>
              <a:t> 	How </a:t>
            </a:r>
            <a:r>
              <a:rPr lang="en-US" sz="2500" dirty="0"/>
              <a:t>much magnesium chloride was obtained in </a:t>
            </a:r>
            <a:r>
              <a:rPr lang="en-US" sz="2500" dirty="0" smtClean="0"/>
              <a:t>the experiment?</a:t>
            </a:r>
            <a:br>
              <a:rPr lang="en-US" sz="2500" dirty="0" smtClean="0"/>
            </a:br>
            <a:r>
              <a:rPr lang="en-US" sz="2500" b="1" dirty="0" smtClean="0"/>
              <a:t>b</a:t>
            </a:r>
            <a:r>
              <a:rPr lang="en-US" sz="2500" dirty="0" smtClean="0"/>
              <a:t> 	How </a:t>
            </a:r>
            <a:r>
              <a:rPr lang="en-US" sz="2500" dirty="0"/>
              <a:t>much chlorine will react with 12 g of </a:t>
            </a:r>
            <a:r>
              <a:rPr lang="en-US" sz="2500" dirty="0" smtClean="0"/>
              <a:t>magnesium?</a:t>
            </a:r>
            <a:br>
              <a:rPr lang="en-US" sz="2500" dirty="0" smtClean="0"/>
            </a:br>
            <a:r>
              <a:rPr lang="en-US" sz="2500" b="1" dirty="0" smtClean="0"/>
              <a:t>c</a:t>
            </a:r>
            <a:r>
              <a:rPr lang="en-US" sz="2500" dirty="0" smtClean="0"/>
              <a:t> 	How </a:t>
            </a:r>
            <a:r>
              <a:rPr lang="en-US" sz="2500" dirty="0"/>
              <a:t>much magnesium chloride will form, in b?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500" dirty="0" smtClean="0"/>
              <a:t>Methane </a:t>
            </a:r>
            <a:r>
              <a:rPr lang="en-US" sz="2500" dirty="0"/>
              <a:t>has the formula CH</a:t>
            </a:r>
            <a:r>
              <a:rPr lang="en-US" sz="2500" baseline="-25000" dirty="0"/>
              <a:t>4</a:t>
            </a:r>
            <a:r>
              <a:rPr lang="en-US" sz="2500" dirty="0"/>
              <a:t>. Work out the % of </a:t>
            </a:r>
            <a:r>
              <a:rPr lang="en-US" sz="2500" dirty="0" smtClean="0"/>
              <a:t>carbon and </a:t>
            </a:r>
            <a:r>
              <a:rPr lang="en-US" sz="2500" dirty="0"/>
              <a:t>hydrogen in it. (</a:t>
            </a:r>
            <a:r>
              <a:rPr lang="en-US" sz="2500" dirty="0" err="1"/>
              <a:t>A</a:t>
            </a:r>
            <a:r>
              <a:rPr lang="en-US" sz="2500" baseline="-25000" dirty="0" err="1"/>
              <a:t>r</a:t>
            </a:r>
            <a:r>
              <a:rPr lang="en-US" sz="2500" dirty="0"/>
              <a:t> : C </a:t>
            </a:r>
            <a:r>
              <a:rPr lang="en-US" sz="2500" dirty="0" smtClean="0"/>
              <a:t>= </a:t>
            </a:r>
            <a:r>
              <a:rPr lang="en-US" sz="2500" dirty="0"/>
              <a:t>12, H </a:t>
            </a:r>
            <a:r>
              <a:rPr lang="en-US" sz="2500" dirty="0" smtClean="0"/>
              <a:t>= </a:t>
            </a:r>
            <a:r>
              <a:rPr lang="en-US" sz="2500" dirty="0"/>
              <a:t>1)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4300538" algn="l"/>
              </a:tabLst>
            </a:pPr>
            <a:r>
              <a:rPr lang="en-US" sz="2500" dirty="0" smtClean="0"/>
              <a:t>In </a:t>
            </a:r>
            <a:r>
              <a:rPr lang="en-US" sz="2500" dirty="0"/>
              <a:t>an experiment, a sample of lead(II) bromide was </a:t>
            </a:r>
            <a:r>
              <a:rPr lang="en-US" sz="2500" dirty="0" smtClean="0"/>
              <a:t>made. It </a:t>
            </a:r>
            <a:r>
              <a:rPr lang="en-US" sz="2500" dirty="0"/>
              <a:t>weighed 15 g. But the sample was found to be </a:t>
            </a:r>
            <a:r>
              <a:rPr lang="en-US" sz="2500" dirty="0" smtClean="0"/>
              <a:t>impure. In </a:t>
            </a:r>
            <a:r>
              <a:rPr lang="en-US" sz="2500" dirty="0"/>
              <a:t>fact it contained only 13.5 g of lead(II) </a:t>
            </a:r>
            <a:r>
              <a:rPr lang="en-US" sz="2500" dirty="0" smtClean="0"/>
              <a:t>bromide.</a:t>
            </a:r>
            <a:br>
              <a:rPr lang="en-US" sz="2500" dirty="0" smtClean="0"/>
            </a:br>
            <a:r>
              <a:rPr lang="en-US" sz="2500" b="1" dirty="0" smtClean="0"/>
              <a:t>a</a:t>
            </a:r>
            <a:r>
              <a:rPr lang="en-US" sz="2500" dirty="0" smtClean="0"/>
              <a:t> 	Calculate </a:t>
            </a:r>
            <a:r>
              <a:rPr lang="en-US" sz="2500" dirty="0"/>
              <a:t>the % purity of the </a:t>
            </a:r>
            <a:r>
              <a:rPr lang="en-US" sz="2500" dirty="0" smtClean="0"/>
              <a:t>sample.</a:t>
            </a:r>
            <a:br>
              <a:rPr lang="en-US" sz="2500" dirty="0" smtClean="0"/>
            </a:br>
            <a:r>
              <a:rPr lang="en-US" sz="2500" b="1" dirty="0" smtClean="0"/>
              <a:t>b</a:t>
            </a:r>
            <a:r>
              <a:rPr lang="en-US" sz="2500" dirty="0" smtClean="0"/>
              <a:t> 	What </a:t>
            </a:r>
            <a:r>
              <a:rPr lang="en-US" sz="2500" dirty="0"/>
              <a:t>mass of impurity was present in the sample?</a:t>
            </a:r>
            <a:endParaRPr lang="en-US" sz="2500" baseline="-25000" dirty="0"/>
          </a:p>
        </p:txBody>
      </p:sp>
      <p:sp>
        <p:nvSpPr>
          <p:cNvPr id="10" name="Oval 9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6416" y="533430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100" dirty="0"/>
              <a:t>5.4 – </a:t>
            </a:r>
            <a:r>
              <a:rPr lang="en-US" sz="3100" dirty="0"/>
              <a:t>Some calculations about masses and %</a:t>
            </a:r>
            <a:endParaRPr lang="en-GB" sz="3100" b="1" dirty="0" smtClean="0"/>
          </a:p>
        </p:txBody>
      </p:sp>
    </p:spTree>
    <p:extLst>
      <p:ext uri="{BB962C8B-B14F-4D97-AF65-F5344CB8AC3E}">
        <p14:creationId xmlns:p14="http://schemas.microsoft.com/office/powerpoint/2010/main" val="27146947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558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tabLst>
                <a:tab pos="896938" algn="l"/>
              </a:tabLst>
            </a:pPr>
            <a:r>
              <a:rPr lang="en-US" sz="1450" b="1" dirty="0"/>
              <a:t>Core </a:t>
            </a:r>
            <a:r>
              <a:rPr lang="en-US" sz="1450" b="1" dirty="0" smtClean="0"/>
              <a:t>curriculum - Make </a:t>
            </a:r>
            <a:r>
              <a:rPr lang="en-US" sz="1450" b="1" dirty="0"/>
              <a:t>sure you can …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name </a:t>
            </a:r>
            <a:r>
              <a:rPr lang="en-US" sz="1450" dirty="0"/>
              <a:t>a simple compound, when you are given </a:t>
            </a:r>
            <a:r>
              <a:rPr lang="en-US" sz="1450" dirty="0" smtClean="0"/>
              <a:t>the names </a:t>
            </a:r>
            <a:r>
              <a:rPr lang="en-US" sz="1450" dirty="0"/>
              <a:t>of the two elements that form </a:t>
            </a:r>
            <a:r>
              <a:rPr lang="en-US" sz="1450" dirty="0" smtClean="0"/>
              <a:t>it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work </a:t>
            </a:r>
            <a:r>
              <a:rPr lang="en-US" sz="1450" dirty="0"/>
              <a:t>out the formula of a compound from </a:t>
            </a:r>
            <a:r>
              <a:rPr lang="en-US" sz="1450" dirty="0" smtClean="0"/>
              <a:t>a drawing </a:t>
            </a:r>
            <a:r>
              <a:rPr lang="en-US" sz="1450" dirty="0"/>
              <a:t>of its structure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work </a:t>
            </a:r>
            <a:r>
              <a:rPr lang="en-US" sz="1450" dirty="0"/>
              <a:t>out the formula of a simple compound </a:t>
            </a:r>
            <a:r>
              <a:rPr lang="en-US" sz="1450" dirty="0" smtClean="0"/>
              <a:t>when you </a:t>
            </a:r>
            <a:r>
              <a:rPr lang="en-US" sz="1450" dirty="0"/>
              <a:t>know the two elements in it, by balancing </a:t>
            </a:r>
            <a:r>
              <a:rPr lang="en-US" sz="1450" dirty="0" smtClean="0"/>
              <a:t>their </a:t>
            </a:r>
            <a:r>
              <a:rPr lang="en-US" sz="1450" dirty="0" err="1" smtClean="0"/>
              <a:t>valencies</a:t>
            </a:r>
            <a:endParaRPr lang="en-US" sz="1450" dirty="0"/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work </a:t>
            </a:r>
            <a:r>
              <a:rPr lang="en-US" sz="1450" dirty="0"/>
              <a:t>out the formula of an ionic compound </a:t>
            </a:r>
            <a:r>
              <a:rPr lang="en-US" sz="1450" dirty="0" smtClean="0"/>
              <a:t>by balancing </a:t>
            </a:r>
            <a:r>
              <a:rPr lang="en-US" sz="1450" dirty="0"/>
              <a:t>the charges of the ions, so that the </a:t>
            </a:r>
            <a:r>
              <a:rPr lang="en-US" sz="1450" dirty="0" smtClean="0"/>
              <a:t>total charge </a:t>
            </a:r>
            <a:r>
              <a:rPr lang="en-US" sz="1450" dirty="0"/>
              <a:t>is zero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write </a:t>
            </a:r>
            <a:r>
              <a:rPr lang="en-US" sz="1450" dirty="0"/>
              <a:t>the equation for a reaction</a:t>
            </a:r>
            <a:r>
              <a:rPr lang="en-US" sz="1450" dirty="0" smtClean="0"/>
              <a:t>:</a:t>
            </a:r>
            <a:br>
              <a:rPr lang="en-US" sz="1450" dirty="0" smtClean="0"/>
            </a:br>
            <a:r>
              <a:rPr lang="en-US" sz="1450" dirty="0" smtClean="0"/>
              <a:t>– </a:t>
            </a:r>
            <a:r>
              <a:rPr lang="en-US" sz="1450" dirty="0"/>
              <a:t>as a word </a:t>
            </a:r>
            <a:r>
              <a:rPr lang="en-US" sz="1450" dirty="0" smtClean="0"/>
              <a:t>equation</a:t>
            </a:r>
            <a:br>
              <a:rPr lang="en-US" sz="1450" dirty="0" smtClean="0"/>
            </a:br>
            <a:r>
              <a:rPr lang="en-US" sz="1450" dirty="0" smtClean="0"/>
              <a:t>– </a:t>
            </a:r>
            <a:r>
              <a:rPr lang="en-US" sz="1450" dirty="0"/>
              <a:t>as a symbol equation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balance </a:t>
            </a:r>
            <a:r>
              <a:rPr lang="en-US" sz="1450" dirty="0"/>
              <a:t>a symbol equation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say </a:t>
            </a:r>
            <a:r>
              <a:rPr lang="en-US" sz="1450" dirty="0"/>
              <a:t>what the state symbols mean: (s), (l), (g), (</a:t>
            </a:r>
            <a:r>
              <a:rPr lang="en-US" sz="1450" dirty="0" err="1"/>
              <a:t>aq</a:t>
            </a:r>
            <a:r>
              <a:rPr lang="en-US" sz="1450" dirty="0"/>
              <a:t>)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define </a:t>
            </a:r>
            <a:r>
              <a:rPr lang="en-US" sz="1450" dirty="0"/>
              <a:t>aqueous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explain </a:t>
            </a:r>
            <a:r>
              <a:rPr lang="en-US" sz="1450" dirty="0"/>
              <a:t>that the carbon-12 atom is taken as </a:t>
            </a:r>
            <a:r>
              <a:rPr lang="en-US" sz="1450" dirty="0" smtClean="0"/>
              <a:t>the standard</a:t>
            </a:r>
            <a:r>
              <a:rPr lang="en-US" sz="1450" dirty="0"/>
              <a:t>, for working out masses of atoms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say </a:t>
            </a:r>
            <a:r>
              <a:rPr lang="en-US" sz="1450" dirty="0"/>
              <a:t>what these two symbols mean: </a:t>
            </a:r>
            <a:r>
              <a:rPr lang="en-US" sz="1450" dirty="0" err="1"/>
              <a:t>A</a:t>
            </a:r>
            <a:r>
              <a:rPr lang="en-US" sz="1450" baseline="-25000" dirty="0" err="1"/>
              <a:t>r</a:t>
            </a:r>
            <a:r>
              <a:rPr lang="en-US" sz="1450" dirty="0"/>
              <a:t> </a:t>
            </a:r>
            <a:r>
              <a:rPr lang="en-US" sz="1450" dirty="0" err="1"/>
              <a:t>M</a:t>
            </a:r>
            <a:r>
              <a:rPr lang="en-US" sz="1450" baseline="-25000" dirty="0" err="1"/>
              <a:t>r</a:t>
            </a:r>
            <a:endParaRPr lang="en-US" sz="1450" baseline="-25000" dirty="0"/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work </a:t>
            </a:r>
            <a:r>
              <a:rPr lang="en-US" sz="1450" dirty="0"/>
              <a:t>out </a:t>
            </a:r>
            <a:r>
              <a:rPr lang="en-US" sz="1450" dirty="0" err="1"/>
              <a:t>M</a:t>
            </a:r>
            <a:r>
              <a:rPr lang="en-US" sz="1450" baseline="-25000" dirty="0" err="1"/>
              <a:t>r</a:t>
            </a:r>
            <a:r>
              <a:rPr lang="en-US" sz="1450" dirty="0"/>
              <a:t> values, given the </a:t>
            </a:r>
            <a:r>
              <a:rPr lang="en-US" sz="1450" dirty="0" err="1"/>
              <a:t>Ar</a:t>
            </a:r>
            <a:r>
              <a:rPr lang="en-US" sz="1450" dirty="0"/>
              <a:t> values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explain </a:t>
            </a:r>
            <a:r>
              <a:rPr lang="en-US" sz="1450" dirty="0"/>
              <a:t>the difference between relative </a:t>
            </a:r>
            <a:r>
              <a:rPr lang="en-US" sz="1450" dirty="0" smtClean="0"/>
              <a:t>formula mass </a:t>
            </a:r>
            <a:r>
              <a:rPr lang="en-US" sz="1450" dirty="0"/>
              <a:t>and relative molecular mass (both known </a:t>
            </a:r>
            <a:r>
              <a:rPr lang="en-US" sz="1450" dirty="0" smtClean="0"/>
              <a:t>as </a:t>
            </a:r>
            <a:r>
              <a:rPr lang="en-US" sz="1450" dirty="0" err="1" smtClean="0"/>
              <a:t>M</a:t>
            </a:r>
            <a:r>
              <a:rPr lang="en-US" sz="1450" baseline="-25000" dirty="0" err="1" smtClean="0"/>
              <a:t>r</a:t>
            </a:r>
            <a:r>
              <a:rPr lang="en-US" sz="1450" dirty="0" smtClean="0"/>
              <a:t> </a:t>
            </a:r>
            <a:r>
              <a:rPr lang="en-US" sz="1450" dirty="0"/>
              <a:t>for short)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explain </a:t>
            </a:r>
            <a:r>
              <a:rPr lang="en-US" sz="1450" dirty="0"/>
              <a:t>that the </a:t>
            </a:r>
            <a:r>
              <a:rPr lang="en-US" sz="1450" dirty="0" err="1"/>
              <a:t>A</a:t>
            </a:r>
            <a:r>
              <a:rPr lang="en-US" sz="1450" baseline="-25000" dirty="0" err="1"/>
              <a:t>r</a:t>
            </a:r>
            <a:r>
              <a:rPr lang="en-US" sz="1450" dirty="0"/>
              <a:t> value of an element is </a:t>
            </a:r>
            <a:r>
              <a:rPr lang="en-US" sz="1450" dirty="0" smtClean="0"/>
              <a:t>the average </a:t>
            </a:r>
            <a:r>
              <a:rPr lang="en-US" sz="1450" dirty="0"/>
              <a:t>value for all its isotopes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predict </a:t>
            </a:r>
            <a:r>
              <a:rPr lang="en-US" sz="1450" dirty="0"/>
              <a:t>other amounts of reactants that will </a:t>
            </a:r>
            <a:r>
              <a:rPr lang="en-US" sz="1450" dirty="0" smtClean="0"/>
              <a:t>react, when </a:t>
            </a:r>
            <a:r>
              <a:rPr lang="en-US" sz="1450" dirty="0"/>
              <a:t>you are given some actual amounts</a:t>
            </a:r>
          </a:p>
          <a:p>
            <a:pPr marL="361950" indent="-361950">
              <a:buClr>
                <a:srgbClr val="C00000"/>
              </a:buClr>
              <a:buFont typeface="Wingdings" panose="05000000000000000000" pitchFamily="2" charset="2"/>
              <a:buChar char="q"/>
              <a:tabLst>
                <a:tab pos="896938" algn="l"/>
              </a:tabLst>
            </a:pPr>
            <a:r>
              <a:rPr lang="en-US" sz="1450" dirty="0" smtClean="0"/>
              <a:t>calculate:</a:t>
            </a:r>
            <a:br>
              <a:rPr lang="en-US" sz="1450" dirty="0" smtClean="0"/>
            </a:br>
            <a:r>
              <a:rPr lang="en-US" sz="1450" dirty="0" smtClean="0"/>
              <a:t>– </a:t>
            </a:r>
            <a:r>
              <a:rPr lang="en-US" sz="1450" dirty="0"/>
              <a:t>the mass of a product, when you are given </a:t>
            </a:r>
            <a:r>
              <a:rPr lang="en-US" sz="1450" dirty="0" smtClean="0"/>
              <a:t>the masses </a:t>
            </a:r>
            <a:r>
              <a:rPr lang="en-US" sz="1450" dirty="0"/>
              <a:t>of the reactants that combine to form </a:t>
            </a:r>
            <a:r>
              <a:rPr lang="en-US" sz="1450" dirty="0" smtClean="0"/>
              <a:t>it</a:t>
            </a:r>
            <a:br>
              <a:rPr lang="en-US" sz="1450" dirty="0" smtClean="0"/>
            </a:br>
            <a:r>
              <a:rPr lang="en-US" sz="1450" dirty="0" smtClean="0"/>
              <a:t>– </a:t>
            </a:r>
            <a:r>
              <a:rPr lang="en-US" sz="1450" dirty="0"/>
              <a:t>the percentage of an element in a </a:t>
            </a:r>
            <a:r>
              <a:rPr lang="en-US" sz="1450" dirty="0" smtClean="0"/>
              <a:t>compound, using </a:t>
            </a:r>
            <a:r>
              <a:rPr lang="en-US" sz="1450" dirty="0"/>
              <a:t>the formula and </a:t>
            </a:r>
            <a:r>
              <a:rPr lang="en-US" sz="1450" dirty="0" err="1"/>
              <a:t>A</a:t>
            </a:r>
            <a:r>
              <a:rPr lang="en-US" sz="1450" baseline="-25000" dirty="0" err="1"/>
              <a:t>r</a:t>
            </a:r>
            <a:r>
              <a:rPr lang="en-US" sz="1450" dirty="0"/>
              <a:t> </a:t>
            </a:r>
            <a:r>
              <a:rPr lang="en-US" sz="1450" dirty="0" smtClean="0"/>
              <a:t>values</a:t>
            </a:r>
            <a:br>
              <a:rPr lang="en-US" sz="1450" dirty="0" smtClean="0"/>
            </a:br>
            <a:r>
              <a:rPr lang="en-US" sz="1450" dirty="0" smtClean="0"/>
              <a:t>– </a:t>
            </a:r>
            <a:r>
              <a:rPr lang="en-US" sz="1450" dirty="0"/>
              <a:t>the percentage purity of a substance, when </a:t>
            </a:r>
            <a:r>
              <a:rPr lang="en-US" sz="1450" dirty="0" smtClean="0"/>
              <a:t>you are </a:t>
            </a:r>
            <a:r>
              <a:rPr lang="en-US" sz="1450" dirty="0"/>
              <a:t>given the total mass of the impure </a:t>
            </a:r>
            <a:r>
              <a:rPr lang="en-US" sz="1450" dirty="0" smtClean="0"/>
              <a:t>substance, and </a:t>
            </a:r>
            <a:r>
              <a:rPr lang="en-US" sz="1450" dirty="0"/>
              <a:t>the amount of the pure substance in it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Checklist – Core Curriculum</a:t>
            </a:r>
            <a:endParaRPr lang="en-GB" sz="3300" b="1" dirty="0" smtClean="0"/>
          </a:p>
        </p:txBody>
      </p:sp>
    </p:spTree>
    <p:extLst>
      <p:ext uri="{BB962C8B-B14F-4D97-AF65-F5344CB8AC3E}">
        <p14:creationId xmlns:p14="http://schemas.microsoft.com/office/powerpoint/2010/main" val="10095003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32453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  <a:tabLst>
                <a:tab pos="811213" algn="l"/>
                <a:tab pos="4300538" algn="l"/>
              </a:tabLst>
            </a:pPr>
            <a:r>
              <a:rPr lang="en-US" sz="3400" dirty="0"/>
              <a:t>If you are not sure about symbols for the </a:t>
            </a:r>
            <a:r>
              <a:rPr lang="en-US" sz="3400" dirty="0" smtClean="0"/>
              <a:t>elements, you </a:t>
            </a:r>
            <a:r>
              <a:rPr lang="en-US" sz="3400" dirty="0"/>
              <a:t>can check the Periodic Table on page 314.</a:t>
            </a:r>
          </a:p>
          <a:p>
            <a:pPr marL="534988" indent="-534988">
              <a:buClr>
                <a:srgbClr val="0070C0"/>
              </a:buClr>
              <a:buFont typeface="+mj-lt"/>
              <a:buAutoNum type="arabicPeriod"/>
              <a:tabLst>
                <a:tab pos="4037013" algn="l"/>
              </a:tabLst>
            </a:pPr>
            <a:r>
              <a:rPr lang="en-US" sz="3400" dirty="0" smtClean="0"/>
              <a:t>Write </a:t>
            </a:r>
            <a:r>
              <a:rPr lang="en-US" sz="3400" dirty="0"/>
              <a:t>the formulae for these </a:t>
            </a:r>
            <a:r>
              <a:rPr lang="en-US" sz="3400" dirty="0" smtClean="0"/>
              <a:t>compounds:</a:t>
            </a:r>
            <a:br>
              <a:rPr lang="en-US" sz="3400" dirty="0" smtClean="0"/>
            </a:br>
            <a:r>
              <a:rPr lang="en-US" sz="3400" dirty="0" smtClean="0"/>
              <a:t>a </a:t>
            </a:r>
            <a:r>
              <a:rPr lang="en-US" sz="3400" dirty="0"/>
              <a:t>water </a:t>
            </a:r>
            <a:r>
              <a:rPr lang="en-US" sz="3400" dirty="0" smtClean="0"/>
              <a:t>	b </a:t>
            </a:r>
            <a:r>
              <a:rPr lang="en-US" sz="3400" dirty="0"/>
              <a:t>carbon </a:t>
            </a:r>
            <a:r>
              <a:rPr lang="en-US" sz="3400" dirty="0" smtClean="0"/>
              <a:t>monoxide</a:t>
            </a:r>
            <a:br>
              <a:rPr lang="en-US" sz="3400" dirty="0" smtClean="0"/>
            </a:br>
            <a:r>
              <a:rPr lang="en-US" sz="3400" dirty="0" smtClean="0"/>
              <a:t>c </a:t>
            </a:r>
            <a:r>
              <a:rPr lang="en-US" sz="3400" dirty="0"/>
              <a:t>carbon dioxide </a:t>
            </a:r>
            <a:r>
              <a:rPr lang="en-US" sz="3400" dirty="0" smtClean="0"/>
              <a:t>	d </a:t>
            </a:r>
            <a:r>
              <a:rPr lang="en-US" sz="3400" dirty="0"/>
              <a:t>sulfur </a:t>
            </a:r>
            <a:r>
              <a:rPr lang="en-US" sz="3400" dirty="0" smtClean="0"/>
              <a:t>dioxide</a:t>
            </a:r>
            <a:br>
              <a:rPr lang="en-US" sz="3400" dirty="0" smtClean="0"/>
            </a:br>
            <a:r>
              <a:rPr lang="en-US" sz="3400" dirty="0" smtClean="0"/>
              <a:t>e </a:t>
            </a:r>
            <a:r>
              <a:rPr lang="en-US" sz="3400" dirty="0"/>
              <a:t>sulfur trioxide </a:t>
            </a:r>
            <a:r>
              <a:rPr lang="en-US" sz="3400" dirty="0" smtClean="0"/>
              <a:t>	f </a:t>
            </a:r>
            <a:r>
              <a:rPr lang="en-US" sz="3400" dirty="0"/>
              <a:t>sodium </a:t>
            </a:r>
            <a:r>
              <a:rPr lang="en-US" sz="3400" dirty="0" smtClean="0"/>
              <a:t>chloride</a:t>
            </a:r>
            <a:br>
              <a:rPr lang="en-US" sz="3400" dirty="0" smtClean="0"/>
            </a:br>
            <a:r>
              <a:rPr lang="en-US" sz="3400" dirty="0" smtClean="0"/>
              <a:t>g </a:t>
            </a:r>
            <a:r>
              <a:rPr lang="en-US" sz="3400" dirty="0"/>
              <a:t>magnesium chloride </a:t>
            </a: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>h </a:t>
            </a:r>
            <a:r>
              <a:rPr lang="en-US" sz="3400" dirty="0"/>
              <a:t>hydrogen </a:t>
            </a:r>
            <a:r>
              <a:rPr lang="en-US" sz="3400" dirty="0" smtClean="0"/>
              <a:t>chloride	</a:t>
            </a:r>
            <a:r>
              <a:rPr lang="en-US" sz="3400" dirty="0" err="1" smtClean="0"/>
              <a:t>i</a:t>
            </a:r>
            <a:r>
              <a:rPr lang="en-US" sz="3400" dirty="0" smtClean="0"/>
              <a:t> methane </a:t>
            </a:r>
            <a:br>
              <a:rPr lang="en-US" sz="3400" dirty="0" smtClean="0"/>
            </a:br>
            <a:r>
              <a:rPr lang="en-US" sz="3400" dirty="0" smtClean="0"/>
              <a:t>j </a:t>
            </a:r>
            <a:r>
              <a:rPr lang="en-US" sz="3400" dirty="0"/>
              <a:t>ammonia</a:t>
            </a:r>
            <a:endParaRPr lang="en-US" sz="3400" baseline="-25000" dirty="0"/>
          </a:p>
        </p:txBody>
      </p:sp>
      <p:sp>
        <p:nvSpPr>
          <p:cNvPr id="10" name="Oval 9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6416" y="533430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</p:spTree>
    <p:extLst>
      <p:ext uri="{BB962C8B-B14F-4D97-AF65-F5344CB8AC3E}">
        <p14:creationId xmlns:p14="http://schemas.microsoft.com/office/powerpoint/2010/main" val="21334406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529719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2"/>
              <a:tabLst>
                <a:tab pos="4037013" algn="l"/>
              </a:tabLst>
            </a:pPr>
            <a:r>
              <a:rPr lang="en-US" sz="2000" dirty="0" smtClean="0"/>
              <a:t>You </a:t>
            </a:r>
            <a:r>
              <a:rPr lang="en-US" sz="2000" dirty="0"/>
              <a:t>can work out the formula of a </a:t>
            </a:r>
            <a:r>
              <a:rPr lang="en-US" sz="2000" dirty="0" smtClean="0"/>
              <a:t>compound from </a:t>
            </a:r>
            <a:r>
              <a:rPr lang="en-US" sz="2000" dirty="0"/>
              <a:t>the ratio of the different atoms in </a:t>
            </a:r>
            <a:r>
              <a:rPr lang="en-US" sz="2000" dirty="0" smtClean="0"/>
              <a:t>it.</a:t>
            </a:r>
            <a:br>
              <a:rPr lang="en-US" sz="2000" dirty="0" smtClean="0"/>
            </a:br>
            <a:r>
              <a:rPr lang="en-US" sz="2000" dirty="0" smtClean="0"/>
              <a:t>Sodium </a:t>
            </a:r>
            <a:r>
              <a:rPr lang="en-US" sz="2000" dirty="0"/>
              <a:t>carbonate has the formula </a:t>
            </a:r>
            <a:r>
              <a:rPr lang="en-US" sz="2000" dirty="0" smtClean="0"/>
              <a:t>Na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 because </a:t>
            </a:r>
            <a:r>
              <a:rPr lang="en-US" sz="2000" dirty="0"/>
              <a:t>it contains 2 atoms of sodium for every </a:t>
            </a:r>
            <a:r>
              <a:rPr lang="en-US" sz="2000" dirty="0" smtClean="0"/>
              <a:t>1 atom </a:t>
            </a:r>
            <a:r>
              <a:rPr lang="en-US" sz="2000" dirty="0"/>
              <a:t>of carbon and 3 atoms of </a:t>
            </a:r>
            <a:r>
              <a:rPr lang="en-US" sz="2000" dirty="0" smtClean="0"/>
              <a:t>oxygen.</a:t>
            </a:r>
            <a:br>
              <a:rPr lang="en-US" sz="2000" dirty="0" smtClean="0"/>
            </a:br>
            <a:r>
              <a:rPr lang="en-US" sz="2000" dirty="0" smtClean="0"/>
              <a:t>Deduce </a:t>
            </a:r>
            <a:r>
              <a:rPr lang="en-US" sz="2000" dirty="0"/>
              <a:t>the formula for each compound a to h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aseline="-25000" dirty="0"/>
          </a:p>
        </p:txBody>
      </p:sp>
      <p:sp>
        <p:nvSpPr>
          <p:cNvPr id="10" name="Oval 9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785105"/>
              </p:ext>
            </p:extLst>
          </p:nvPr>
        </p:nvGraphicFramePr>
        <p:xfrm>
          <a:off x="251520" y="2708920"/>
          <a:ext cx="8568952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2376264"/>
                <a:gridCol w="5760640"/>
              </a:tblGrid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 in which the atoms are combined in it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lead oxide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of lead, 2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lead oxide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of lead, 4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nitrate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of potassium,</a:t>
                      </a:r>
                    </a:p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of nitrogen, 3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nitrogen oxide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of nitrogen, 1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nitrogen oxide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of nitrogen, 4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hydrogen</a:t>
                      </a:r>
                    </a:p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carbonate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of sodium, 1 of hydrogen, 1 of carbon, 3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</a:t>
                      </a:r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sulfate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of sodium, 1 of sulfur, 4 of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thiosulfate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of sodium, 2 of sulfur,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of oxygen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8215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3"/>
              <a:tabLst>
                <a:tab pos="4037013" algn="l"/>
              </a:tabLst>
            </a:pPr>
            <a:r>
              <a:rPr lang="en-US" sz="2700" dirty="0" smtClean="0"/>
              <a:t>For </a:t>
            </a:r>
            <a:r>
              <a:rPr lang="en-US" sz="2700" dirty="0"/>
              <a:t>each compound, write down the ratio </a:t>
            </a:r>
            <a:r>
              <a:rPr lang="en-US" sz="2700" dirty="0" smtClean="0"/>
              <a:t>of atoms present: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copper(II) oxide, </a:t>
            </a:r>
            <a:r>
              <a:rPr lang="en-US" sz="2700" dirty="0" err="1" smtClean="0"/>
              <a:t>CuO</a:t>
            </a:r>
            <a:endParaRPr lang="en-US" sz="2700" dirty="0" smtClean="0"/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copper(I</a:t>
            </a:r>
            <a:r>
              <a:rPr lang="en-US" sz="2700" dirty="0"/>
              <a:t>) oxide, Cu2O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err="1" smtClean="0"/>
              <a:t>aluminium</a:t>
            </a:r>
            <a:r>
              <a:rPr lang="en-US" sz="2700" dirty="0" smtClean="0"/>
              <a:t> </a:t>
            </a:r>
            <a:r>
              <a:rPr lang="en-US" sz="2700" dirty="0"/>
              <a:t>chloride, AlCl</a:t>
            </a:r>
            <a:r>
              <a:rPr lang="en-US" sz="2700" baseline="-25000" dirty="0"/>
              <a:t>3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nitric </a:t>
            </a:r>
            <a:r>
              <a:rPr lang="en-US" sz="2700" dirty="0"/>
              <a:t>acid, HNO</a:t>
            </a:r>
            <a:r>
              <a:rPr lang="en-US" sz="2700" baseline="-25000" dirty="0"/>
              <a:t>3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calcium </a:t>
            </a:r>
            <a:r>
              <a:rPr lang="en-US" sz="2700" dirty="0"/>
              <a:t>hydroxide, Ca(OH)</a:t>
            </a:r>
            <a:r>
              <a:rPr lang="en-US" sz="2700" baseline="-25000" dirty="0"/>
              <a:t>2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ethanoic </a:t>
            </a:r>
            <a:r>
              <a:rPr lang="en-US" sz="2700" dirty="0"/>
              <a:t>acid, CH</a:t>
            </a:r>
            <a:r>
              <a:rPr lang="en-US" sz="2700" baseline="-25000" dirty="0"/>
              <a:t>3</a:t>
            </a:r>
            <a:r>
              <a:rPr lang="en-US" sz="2700" dirty="0"/>
              <a:t>COOH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ammonium </a:t>
            </a:r>
            <a:r>
              <a:rPr lang="en-US" sz="2700" dirty="0"/>
              <a:t>nitrate, NH</a:t>
            </a:r>
            <a:r>
              <a:rPr lang="en-US" sz="2700" baseline="-25000" dirty="0"/>
              <a:t>4</a:t>
            </a:r>
            <a:r>
              <a:rPr lang="en-US" sz="2700" dirty="0"/>
              <a:t>NO</a:t>
            </a:r>
            <a:r>
              <a:rPr lang="en-US" sz="2700" baseline="-25000" dirty="0"/>
              <a:t>3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ammonium </a:t>
            </a:r>
            <a:r>
              <a:rPr lang="en-US" sz="2700" dirty="0"/>
              <a:t>sulfate, (NH</a:t>
            </a:r>
            <a:r>
              <a:rPr lang="en-US" sz="2700" baseline="-25000" dirty="0"/>
              <a:t>4</a:t>
            </a:r>
            <a:r>
              <a:rPr lang="en-US" sz="2700" dirty="0"/>
              <a:t>)</a:t>
            </a:r>
            <a:r>
              <a:rPr lang="en-US" sz="2700" baseline="-25000" dirty="0"/>
              <a:t>2</a:t>
            </a:r>
            <a:r>
              <a:rPr lang="en-US" sz="2700" dirty="0"/>
              <a:t>SO</a:t>
            </a:r>
            <a:r>
              <a:rPr lang="en-US" sz="2700" baseline="-25000" dirty="0"/>
              <a:t>4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sodium </a:t>
            </a:r>
            <a:r>
              <a:rPr lang="en-US" sz="2700" dirty="0"/>
              <a:t>phosphate, Na</a:t>
            </a:r>
            <a:r>
              <a:rPr lang="en-US" sz="2700" baseline="-25000" dirty="0"/>
              <a:t>3</a:t>
            </a:r>
            <a:r>
              <a:rPr lang="en-US" sz="2700" dirty="0"/>
              <a:t>(PO</a:t>
            </a:r>
            <a:r>
              <a:rPr lang="en-US" sz="2700" baseline="-25000" dirty="0"/>
              <a:t>4</a:t>
            </a:r>
            <a:r>
              <a:rPr lang="en-US" sz="2700" dirty="0"/>
              <a:t>)</a:t>
            </a:r>
            <a:r>
              <a:rPr lang="en-US" sz="2700" baseline="-25000" dirty="0"/>
              <a:t>2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hydrated </a:t>
            </a:r>
            <a:r>
              <a:rPr lang="en-US" sz="2700" dirty="0"/>
              <a:t>iron(II) sulfate, FeSO</a:t>
            </a:r>
            <a:r>
              <a:rPr lang="en-US" sz="2700" baseline="-25000" dirty="0"/>
              <a:t>4</a:t>
            </a:r>
            <a:r>
              <a:rPr lang="en-US" sz="2700" dirty="0"/>
              <a:t>.7H</a:t>
            </a:r>
            <a:r>
              <a:rPr lang="en-US" sz="2700" baseline="-25000" dirty="0"/>
              <a:t>2</a:t>
            </a:r>
            <a:r>
              <a:rPr lang="en-US" sz="2700" dirty="0"/>
              <a:t>O</a:t>
            </a:r>
          </a:p>
          <a:p>
            <a:pPr marL="811213" indent="-457200">
              <a:buClr>
                <a:srgbClr val="0070C0"/>
              </a:buClr>
              <a:buFont typeface="+mj-lt"/>
              <a:buAutoNum type="alphaLcPeriod"/>
              <a:tabLst>
                <a:tab pos="4037013" algn="l"/>
              </a:tabLst>
            </a:pPr>
            <a:r>
              <a:rPr lang="en-US" sz="2700" dirty="0" smtClean="0"/>
              <a:t>hydrated </a:t>
            </a:r>
            <a:r>
              <a:rPr lang="en-US" sz="2700" dirty="0"/>
              <a:t>cobalt(II) chloride, CoCl</a:t>
            </a:r>
            <a:r>
              <a:rPr lang="en-US" sz="2700" baseline="-25000" dirty="0"/>
              <a:t>2</a:t>
            </a:r>
            <a:r>
              <a:rPr lang="en-US" sz="2700" dirty="0"/>
              <a:t>.6H</a:t>
            </a:r>
            <a:r>
              <a:rPr lang="en-US" sz="2700" baseline="-25000" dirty="0"/>
              <a:t>2</a:t>
            </a:r>
            <a:r>
              <a:rPr lang="en-US" sz="2700" dirty="0"/>
              <a:t>O</a:t>
            </a:r>
            <a:endParaRPr lang="en-US" sz="2700" baseline="-25000" dirty="0"/>
          </a:p>
        </p:txBody>
      </p:sp>
      <p:sp>
        <p:nvSpPr>
          <p:cNvPr id="10" name="Oval 9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</p:spTree>
    <p:extLst>
      <p:ext uri="{BB962C8B-B14F-4D97-AF65-F5344CB8AC3E}">
        <p14:creationId xmlns:p14="http://schemas.microsoft.com/office/powerpoint/2010/main" val="22321812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 startAt="4"/>
              <a:tabLst>
                <a:tab pos="4313238" algn="l"/>
              </a:tabLst>
            </a:pPr>
            <a:r>
              <a:rPr lang="en-US" sz="2000" dirty="0"/>
              <a:t>Write the chemical formulae for the </a:t>
            </a:r>
            <a:r>
              <a:rPr lang="en-US" sz="2000" dirty="0" smtClean="0"/>
              <a:t>compounds with </a:t>
            </a:r>
            <a:r>
              <a:rPr lang="en-US" sz="2000" dirty="0"/>
              <a:t>the structures shown below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endParaRPr lang="en-US" sz="2000" dirty="0" smtClean="0"/>
          </a:p>
        </p:txBody>
      </p:sp>
      <p:sp>
        <p:nvSpPr>
          <p:cNvPr id="10" name="Oval 9"/>
          <p:cNvSpPr/>
          <p:nvPr/>
        </p:nvSpPr>
        <p:spPr>
          <a:xfrm rot="1078849">
            <a:off x="853895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604" y="1819106"/>
            <a:ext cx="5735724" cy="470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856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 startAt="5"/>
              <a:tabLst>
                <a:tab pos="4313238" algn="l"/>
              </a:tabLst>
            </a:pPr>
            <a:r>
              <a:rPr lang="en-US" sz="3200" dirty="0" smtClean="0"/>
              <a:t>This shows the structure </a:t>
            </a:r>
            <a:br>
              <a:rPr lang="en-US" sz="3200" dirty="0" smtClean="0"/>
            </a:br>
            <a:r>
              <a:rPr lang="en-US" sz="3200" dirty="0" smtClean="0"/>
              <a:t>of an ionic compound.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dirty="0" smtClean="0"/>
              <a:t> Name the compound.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What is the simplest </a:t>
            </a:r>
            <a:br>
              <a:rPr lang="en-US" sz="3200" dirty="0" smtClean="0"/>
            </a:br>
            <a:r>
              <a:rPr lang="en-US" sz="3200" dirty="0" smtClean="0"/>
              <a:t>formula for it?</a:t>
            </a:r>
            <a:br>
              <a:rPr lang="en-US" sz="3200" dirty="0" smtClean="0"/>
            </a:br>
            <a:endParaRPr lang="en-US" sz="3200" dirty="0" smtClean="0"/>
          </a:p>
          <a:p>
            <a:pPr marL="514350" indent="-514350">
              <a:buClr>
                <a:srgbClr val="0070C0"/>
              </a:buClr>
              <a:buFont typeface="+mj-lt"/>
              <a:buAutoNum type="arabicPeriod" startAt="5"/>
              <a:tabLst>
                <a:tab pos="4313238" algn="l"/>
              </a:tabLst>
            </a:pPr>
            <a:r>
              <a:rPr lang="en-US" sz="3200" dirty="0" smtClean="0"/>
              <a:t>This shows the structure </a:t>
            </a:r>
            <a:br>
              <a:rPr lang="en-US" sz="3200" dirty="0" smtClean="0"/>
            </a:br>
            <a:r>
              <a:rPr lang="en-US" sz="3200" dirty="0" smtClean="0"/>
              <a:t>of a molecular compound.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dirty="0" smtClean="0"/>
              <a:t> Name the compound.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What is the simplest </a:t>
            </a:r>
            <a:br>
              <a:rPr lang="en-US" sz="3200" dirty="0" smtClean="0"/>
            </a:br>
            <a:r>
              <a:rPr lang="en-US" sz="3200" dirty="0" smtClean="0"/>
              <a:t>formula for it?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4088" y="1282058"/>
            <a:ext cx="3462129" cy="25300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0897" y="3881149"/>
            <a:ext cx="2269575" cy="2572187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9260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48000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 startAt="7"/>
              <a:tabLst>
                <a:tab pos="4313238" algn="l"/>
              </a:tabLst>
            </a:pPr>
            <a:r>
              <a:rPr lang="en-US" sz="2500" dirty="0" smtClean="0"/>
              <a:t>Write </a:t>
            </a:r>
            <a:r>
              <a:rPr lang="en-US" sz="2500" dirty="0"/>
              <a:t>these as word equations: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Zn + 2HCl             </a:t>
            </a:r>
            <a:r>
              <a:rPr lang="en-US" sz="2500" dirty="0" smtClean="0">
                <a:sym typeface="Wingdings 3" panose="05040102010807070707" pitchFamily="18" charset="2"/>
              </a:rPr>
              <a:t></a:t>
            </a:r>
            <a:r>
              <a:rPr lang="en-US" sz="2500" dirty="0" smtClean="0"/>
              <a:t>	ZnCl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H</a:t>
            </a:r>
            <a:r>
              <a:rPr lang="en-US" sz="2500" baseline="-25000" dirty="0" smtClean="0"/>
              <a:t>2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Na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CO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 + 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SO</a:t>
            </a:r>
            <a:r>
              <a:rPr lang="en-US" sz="2500" baseline="-25000" dirty="0" smtClean="0"/>
              <a:t>4</a:t>
            </a:r>
            <a:r>
              <a:rPr lang="en-US" sz="2500" dirty="0" smtClean="0"/>
              <a:t>  </a:t>
            </a:r>
            <a:r>
              <a:rPr lang="en-US" sz="2500" dirty="0" smtClean="0">
                <a:sym typeface="Wingdings 3" panose="05040102010807070707" pitchFamily="18" charset="2"/>
              </a:rPr>
              <a:t> </a:t>
            </a:r>
            <a:r>
              <a:rPr lang="en-US" sz="2500" dirty="0" smtClean="0"/>
              <a:t>	Na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SO</a:t>
            </a:r>
            <a:r>
              <a:rPr lang="en-US" sz="2500" baseline="-25000" dirty="0" smtClean="0"/>
              <a:t>4</a:t>
            </a:r>
            <a:r>
              <a:rPr lang="en-US" sz="2500" dirty="0" smtClean="0"/>
              <a:t> + CO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2Mg + CO</a:t>
            </a:r>
            <a:r>
              <a:rPr lang="en-US" sz="2500" baseline="-25000" dirty="0" smtClean="0"/>
              <a:t>2 </a:t>
            </a:r>
            <a:r>
              <a:rPr lang="en-US" sz="2500" dirty="0" smtClean="0"/>
              <a:t>           </a:t>
            </a:r>
            <a:r>
              <a:rPr lang="en-US" sz="2500" dirty="0" smtClean="0">
                <a:sym typeface="Wingdings 3" panose="05040102010807070707" pitchFamily="18" charset="2"/>
              </a:rPr>
              <a:t> </a:t>
            </a:r>
            <a:r>
              <a:rPr lang="en-US" sz="2500" dirty="0" smtClean="0"/>
              <a:t>	2MgO + C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err="1" smtClean="0"/>
              <a:t>ZnO</a:t>
            </a:r>
            <a:r>
              <a:rPr lang="en-US" sz="2500" dirty="0" smtClean="0"/>
              <a:t> + C               </a:t>
            </a:r>
            <a:r>
              <a:rPr lang="en-US" sz="2500" dirty="0" smtClean="0">
                <a:sym typeface="Wingdings 3" panose="05040102010807070707" pitchFamily="18" charset="2"/>
              </a:rPr>
              <a:t> </a:t>
            </a:r>
            <a:r>
              <a:rPr lang="en-US" sz="2500" dirty="0" smtClean="0"/>
              <a:t>	Zn + CO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Cl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+ 2NaBr          </a:t>
            </a:r>
            <a:r>
              <a:rPr lang="en-US" sz="2500" dirty="0" smtClean="0">
                <a:sym typeface="Wingdings 3" panose="05040102010807070707" pitchFamily="18" charset="2"/>
              </a:rPr>
              <a:t> </a:t>
            </a:r>
            <a:r>
              <a:rPr lang="en-US" sz="2500" dirty="0" smtClean="0"/>
              <a:t>	2NaCl + Br</a:t>
            </a:r>
            <a:r>
              <a:rPr lang="en-US" sz="2500" baseline="-25000" dirty="0" smtClean="0"/>
              <a:t>2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err="1" smtClean="0"/>
              <a:t>CuO</a:t>
            </a:r>
            <a:r>
              <a:rPr lang="en-US" sz="2500" dirty="0" smtClean="0"/>
              <a:t> + 2HNO</a:t>
            </a:r>
            <a:r>
              <a:rPr lang="en-US" sz="2500" baseline="-25000" dirty="0" smtClean="0"/>
              <a:t>3</a:t>
            </a:r>
            <a:r>
              <a:rPr lang="en-US" sz="2500" dirty="0">
                <a:sym typeface="Wingdings 3" panose="05040102010807070707" pitchFamily="18" charset="2"/>
              </a:rPr>
              <a:t> </a:t>
            </a:r>
            <a:r>
              <a:rPr lang="en-US" sz="2500" dirty="0" smtClean="0">
                <a:sym typeface="Wingdings 3" panose="05040102010807070707" pitchFamily="18" charset="2"/>
              </a:rPr>
              <a:t>     </a:t>
            </a:r>
            <a:r>
              <a:rPr lang="en-US" sz="2500" dirty="0" smtClean="0"/>
              <a:t> 	Cu(NO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)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 startAt="8"/>
              <a:tabLst>
                <a:tab pos="4313238" algn="l"/>
              </a:tabLst>
            </a:pPr>
            <a:r>
              <a:rPr lang="en-US" sz="2500" dirty="0" smtClean="0"/>
              <a:t>Balance these equations: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N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... 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             </a:t>
            </a:r>
            <a:r>
              <a:rPr lang="en-US" sz="2500" dirty="0" smtClean="0">
                <a:sym typeface="Wingdings 3" panose="05040102010807070707" pitchFamily="18" charset="2"/>
              </a:rPr>
              <a:t> </a:t>
            </a:r>
            <a:r>
              <a:rPr lang="en-US" sz="2500" dirty="0" smtClean="0"/>
              <a:t>	... NO</a:t>
            </a:r>
            <a:r>
              <a:rPr lang="en-US" sz="2500" baseline="-25000" dirty="0" smtClean="0"/>
              <a:t>2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K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CO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 + ... </a:t>
            </a:r>
            <a:r>
              <a:rPr lang="en-US" sz="2500" dirty="0" err="1" smtClean="0"/>
              <a:t>HCl</a:t>
            </a:r>
            <a:r>
              <a:rPr lang="en-US" sz="2500" dirty="0" smtClean="0">
                <a:sym typeface="Wingdings 3" panose="05040102010807070707" pitchFamily="18" charset="2"/>
              </a:rPr>
              <a:t>       </a:t>
            </a:r>
            <a:r>
              <a:rPr lang="en-US" sz="2500" dirty="0" smtClean="0"/>
              <a:t> 	... </a:t>
            </a:r>
            <a:r>
              <a:rPr lang="en-US" sz="2500" dirty="0" err="1" smtClean="0"/>
              <a:t>KCl</a:t>
            </a:r>
            <a:r>
              <a:rPr lang="en-US" sz="2500" dirty="0" smtClean="0"/>
              <a:t> + CO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C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8</a:t>
            </a:r>
            <a:r>
              <a:rPr lang="en-US" sz="2500" dirty="0" smtClean="0"/>
              <a:t> + ... 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...</a:t>
            </a:r>
            <a:r>
              <a:rPr lang="en-US" sz="2500" dirty="0">
                <a:sym typeface="Wingdings 3" panose="05040102010807070707" pitchFamily="18" charset="2"/>
              </a:rPr>
              <a:t> </a:t>
            </a:r>
            <a:r>
              <a:rPr lang="en-US" sz="2500" dirty="0" smtClean="0">
                <a:sym typeface="Wingdings 3" panose="05040102010807070707" pitchFamily="18" charset="2"/>
              </a:rPr>
              <a:t>     </a:t>
            </a:r>
            <a:r>
              <a:rPr lang="en-US" sz="2500" dirty="0" smtClean="0"/>
              <a:t> 	CO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</a:t>
            </a:r>
            <a:r>
              <a:rPr lang="en-US" sz="2500" baseline="-25000" dirty="0" smtClean="0"/>
              <a:t>4</a:t>
            </a:r>
            <a:r>
              <a:rPr lang="en-US" sz="2500" dirty="0" smtClean="0"/>
              <a:t>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Fe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O3 + ...CO ...</a:t>
            </a:r>
            <a:r>
              <a:rPr lang="en-US" sz="2500" dirty="0">
                <a:sym typeface="Wingdings 3" panose="05040102010807070707" pitchFamily="18" charset="2"/>
              </a:rPr>
              <a:t> </a:t>
            </a:r>
            <a:r>
              <a:rPr lang="en-US" sz="2500" dirty="0" smtClean="0">
                <a:sym typeface="Wingdings 3" panose="05040102010807070707" pitchFamily="18" charset="2"/>
              </a:rPr>
              <a:t>    </a:t>
            </a:r>
            <a:r>
              <a:rPr lang="en-US" sz="2500" dirty="0" smtClean="0"/>
              <a:t>	Fe + ...CO</a:t>
            </a:r>
            <a:r>
              <a:rPr lang="en-US" sz="2500" baseline="-25000" dirty="0" smtClean="0"/>
              <a:t>2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Ca(OH)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... </a:t>
            </a:r>
            <a:r>
              <a:rPr lang="en-US" sz="2500" dirty="0" err="1" smtClean="0"/>
              <a:t>HCl</a:t>
            </a:r>
            <a:r>
              <a:rPr lang="en-US" sz="2500" dirty="0">
                <a:sym typeface="Wingdings 3" panose="05040102010807070707" pitchFamily="18" charset="2"/>
              </a:rPr>
              <a:t> </a:t>
            </a:r>
            <a:r>
              <a:rPr lang="en-US" sz="2500" dirty="0" smtClean="0">
                <a:sym typeface="Wingdings 3" panose="05040102010807070707" pitchFamily="18" charset="2"/>
              </a:rPr>
              <a:t>  </a:t>
            </a:r>
            <a:r>
              <a:rPr lang="en-US" sz="2500" dirty="0" smtClean="0"/>
              <a:t> 	CaCl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... H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O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500" dirty="0" smtClean="0"/>
              <a:t>2Al + ... </a:t>
            </a:r>
            <a:r>
              <a:rPr lang="en-US" sz="2500" dirty="0" err="1" smtClean="0"/>
              <a:t>HCl</a:t>
            </a:r>
            <a:r>
              <a:rPr lang="en-US" sz="2500" dirty="0" smtClean="0"/>
              <a:t>           </a:t>
            </a:r>
            <a:r>
              <a:rPr lang="en-US" sz="2500" dirty="0" smtClean="0">
                <a:sym typeface="Wingdings 3" panose="05040102010807070707" pitchFamily="18" charset="2"/>
              </a:rPr>
              <a:t> </a:t>
            </a:r>
            <a:r>
              <a:rPr lang="en-US" sz="2500" dirty="0" smtClean="0"/>
              <a:t>	2AlCl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 + ... H</a:t>
            </a:r>
            <a:r>
              <a:rPr lang="en-US" sz="2500" baseline="-25000" dirty="0" smtClean="0"/>
              <a:t>2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2550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84000" cy="56477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 startAt="9"/>
              <a:tabLst>
                <a:tab pos="4313238" algn="l"/>
              </a:tabLst>
            </a:pPr>
            <a:r>
              <a:rPr lang="pt-BR" sz="1900" dirty="0" smtClean="0"/>
              <a:t>Copy </a:t>
            </a:r>
            <a:r>
              <a:rPr lang="pt-BR" sz="1900" dirty="0"/>
              <a:t>and complete these </a:t>
            </a:r>
            <a:r>
              <a:rPr lang="pt-BR" sz="1900" dirty="0" smtClean="0"/>
              <a:t>equations: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MgSO</a:t>
            </a:r>
            <a:r>
              <a:rPr lang="pt-BR" sz="1900" baseline="-25000" dirty="0" smtClean="0"/>
              <a:t>4</a:t>
            </a:r>
            <a:r>
              <a:rPr lang="pt-BR" sz="1900" dirty="0" smtClean="0"/>
              <a:t>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........ </a:t>
            </a:r>
            <a:r>
              <a:rPr lang="pt-BR" sz="1900" dirty="0" smtClean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MgSO</a:t>
            </a:r>
            <a:r>
              <a:rPr lang="pt-BR" sz="1900" baseline="-25000" dirty="0" smtClean="0"/>
              <a:t>4</a:t>
            </a:r>
            <a:r>
              <a:rPr lang="pt-BR" sz="1900" dirty="0" smtClean="0"/>
              <a:t>.6H2</a:t>
            </a:r>
            <a:r>
              <a:rPr lang="pt-BR" sz="1900" baseline="-25000" dirty="0" smtClean="0"/>
              <a:t>O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... </a:t>
            </a:r>
            <a:r>
              <a:rPr lang="pt-BR" sz="1900" dirty="0"/>
              <a:t>C </a:t>
            </a:r>
            <a:r>
              <a:rPr lang="pt-BR" sz="1900" dirty="0" smtClean="0"/>
              <a:t>+ </a:t>
            </a:r>
            <a:r>
              <a:rPr lang="pt-BR" sz="1900" dirty="0"/>
              <a:t>........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2CO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2CuO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C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2Cu </a:t>
            </a:r>
            <a:r>
              <a:rPr lang="pt-BR" sz="1900" dirty="0"/>
              <a:t>+</a:t>
            </a:r>
            <a:r>
              <a:rPr lang="pt-BR" sz="1900" dirty="0" smtClean="0"/>
              <a:t> ........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C2H</a:t>
            </a:r>
            <a:r>
              <a:rPr lang="pt-BR" sz="1900" baseline="-25000" dirty="0" smtClean="0"/>
              <a:t>6</a:t>
            </a:r>
            <a:r>
              <a:rPr lang="pt-BR" sz="1900" dirty="0" smtClean="0"/>
              <a:t>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........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H</a:t>
            </a:r>
            <a:r>
              <a:rPr lang="pt-BR" sz="1900" baseline="-25000" dirty="0"/>
              <a:t>2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ZnO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C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Zn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........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NiCO</a:t>
            </a:r>
            <a:r>
              <a:rPr lang="pt-BR" sz="1900" baseline="-25000" dirty="0" smtClean="0"/>
              <a:t>3</a:t>
            </a:r>
            <a:r>
              <a:rPr lang="pt-BR" sz="1900" dirty="0" smtClean="0"/>
              <a:t>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NiO + ........</a:t>
            </a:r>
            <a:r>
              <a:rPr lang="pt-BR" sz="1900" dirty="0">
                <a:sym typeface="Wingdings 3" panose="05040102010807070707" pitchFamily="18" charset="2"/>
              </a:rPr>
              <a:t> </a:t>
            </a:r>
            <a:r>
              <a:rPr lang="pt-BR" sz="1900" dirty="0" smtClean="0">
                <a:sym typeface="Wingdings 3" panose="05040102010807070707" pitchFamily="18" charset="2"/>
              </a:rPr>
              <a:t> </a:t>
            </a:r>
            <a:endParaRPr lang="pt-BR" sz="1900" dirty="0"/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CO</a:t>
            </a:r>
            <a:r>
              <a:rPr lang="pt-BR" sz="1900" baseline="-25000" dirty="0" smtClean="0"/>
              <a:t>2</a:t>
            </a:r>
            <a:r>
              <a:rPr lang="pt-BR" sz="1900" dirty="0" smtClean="0"/>
              <a:t>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........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CH</a:t>
            </a:r>
            <a:r>
              <a:rPr lang="pt-BR" sz="1900" baseline="-25000" dirty="0" smtClean="0"/>
              <a:t>4</a:t>
            </a:r>
            <a:r>
              <a:rPr lang="pt-BR" sz="1900" dirty="0" smtClean="0"/>
              <a:t>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O</a:t>
            </a:r>
            <a:r>
              <a:rPr lang="pt-BR" sz="1900" baseline="-25000" dirty="0"/>
              <a:t>2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NaOH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HNO3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NaNO3 </a:t>
            </a:r>
            <a:r>
              <a:rPr lang="pt-BR" sz="1900" dirty="0"/>
              <a:t>+</a:t>
            </a:r>
            <a:r>
              <a:rPr lang="pt-BR" sz="1900" dirty="0" smtClean="0"/>
              <a:t> </a:t>
            </a:r>
            <a:r>
              <a:rPr lang="pt-BR" sz="1900" dirty="0"/>
              <a:t>........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C</a:t>
            </a:r>
            <a:r>
              <a:rPr lang="pt-BR" sz="1900" baseline="-25000" dirty="0" smtClean="0"/>
              <a:t>2</a:t>
            </a:r>
            <a:r>
              <a:rPr lang="pt-BR" sz="1900" dirty="0" smtClean="0"/>
              <a:t>H</a:t>
            </a:r>
            <a:r>
              <a:rPr lang="pt-BR" sz="1900" baseline="-25000" dirty="0" smtClean="0"/>
              <a:t>6</a:t>
            </a:r>
            <a:r>
              <a:rPr lang="pt-BR" sz="1900" dirty="0" smtClean="0"/>
              <a:t> </a:t>
            </a:r>
            <a:r>
              <a:rPr lang="pt-BR" sz="1900" dirty="0">
                <a:sym typeface="Wingdings 3" panose="05040102010807070707" pitchFamily="18" charset="2"/>
              </a:rPr>
              <a:t> </a:t>
            </a:r>
            <a:r>
              <a:rPr lang="pt-BR" sz="1900" dirty="0" smtClean="0"/>
              <a:t>C</a:t>
            </a:r>
            <a:r>
              <a:rPr lang="pt-BR" sz="1900" baseline="-25000" dirty="0" smtClean="0"/>
              <a:t>2</a:t>
            </a:r>
            <a:r>
              <a:rPr lang="pt-BR" sz="1900" dirty="0" smtClean="0"/>
              <a:t>H</a:t>
            </a:r>
            <a:r>
              <a:rPr lang="pt-BR" sz="1900" baseline="-25000" dirty="0" smtClean="0"/>
              <a:t>4</a:t>
            </a:r>
            <a:r>
              <a:rPr lang="pt-BR" sz="1900" dirty="0" smtClean="0"/>
              <a:t> </a:t>
            </a:r>
            <a:r>
              <a:rPr lang="pt-BR" sz="1900" dirty="0"/>
              <a:t>+</a:t>
            </a:r>
            <a:r>
              <a:rPr lang="pt-BR" sz="1900" dirty="0" smtClean="0"/>
              <a:t> ........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 startAt="10"/>
              <a:tabLst>
                <a:tab pos="4313238" algn="l"/>
              </a:tabLst>
            </a:pPr>
            <a:r>
              <a:rPr lang="en-US" sz="1900" dirty="0" smtClean="0"/>
              <a:t>Calculate </a:t>
            </a:r>
            <a:r>
              <a:rPr lang="en-US" sz="1900" dirty="0" err="1"/>
              <a:t>Mr</a:t>
            </a:r>
            <a:r>
              <a:rPr lang="en-US" sz="1900" dirty="0"/>
              <a:t> for these compounds</a:t>
            </a:r>
            <a:r>
              <a:rPr lang="en-US" sz="1900" dirty="0" smtClean="0"/>
              <a:t>. (</a:t>
            </a:r>
            <a:r>
              <a:rPr lang="en-US" sz="1900" dirty="0" err="1"/>
              <a:t>A</a:t>
            </a:r>
            <a:r>
              <a:rPr lang="en-US" sz="1900" baseline="-25000" dirty="0" err="1"/>
              <a:t>r</a:t>
            </a:r>
            <a:r>
              <a:rPr lang="en-US" sz="1900" dirty="0"/>
              <a:t> values are given at the top of page 315.)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water</a:t>
            </a:r>
            <a:r>
              <a:rPr lang="en-US" sz="1900" dirty="0"/>
              <a:t>, H</a:t>
            </a:r>
            <a:r>
              <a:rPr lang="en-US" sz="1900" baseline="-25000" dirty="0"/>
              <a:t>2</a:t>
            </a:r>
            <a:r>
              <a:rPr lang="en-US" sz="1900" dirty="0"/>
              <a:t>O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ammonia</a:t>
            </a:r>
            <a:r>
              <a:rPr lang="en-US" sz="1900" dirty="0"/>
              <a:t>, NH</a:t>
            </a:r>
            <a:r>
              <a:rPr lang="en-US" sz="1900" baseline="-25000" dirty="0"/>
              <a:t>3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ethanol</a:t>
            </a:r>
            <a:r>
              <a:rPr lang="en-US" sz="1900" dirty="0"/>
              <a:t>, CH</a:t>
            </a:r>
            <a:r>
              <a:rPr lang="en-US" sz="1900" baseline="-25000" dirty="0"/>
              <a:t>3</a:t>
            </a:r>
            <a:r>
              <a:rPr lang="en-US" sz="1900" dirty="0"/>
              <a:t>CH</a:t>
            </a:r>
            <a:r>
              <a:rPr lang="en-US" sz="1900" baseline="-25000" dirty="0"/>
              <a:t>2</a:t>
            </a:r>
            <a:r>
              <a:rPr lang="en-US" sz="1900" dirty="0"/>
              <a:t>OH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sulfur </a:t>
            </a:r>
            <a:r>
              <a:rPr lang="en-US" sz="1900" dirty="0"/>
              <a:t>trioxide, SO</a:t>
            </a:r>
            <a:r>
              <a:rPr lang="en-US" sz="1900" baseline="-25000" dirty="0"/>
              <a:t>3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sulfuric </a:t>
            </a:r>
            <a:r>
              <a:rPr lang="en-US" sz="1900" dirty="0"/>
              <a:t>acid, H2SO</a:t>
            </a:r>
            <a:r>
              <a:rPr lang="en-US" sz="1900" baseline="-25000" dirty="0"/>
              <a:t>4</a:t>
            </a:r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hydrogen </a:t>
            </a:r>
            <a:r>
              <a:rPr lang="en-US" sz="1900" dirty="0"/>
              <a:t>chloride, </a:t>
            </a:r>
            <a:r>
              <a:rPr lang="en-US" sz="1900" dirty="0" err="1"/>
              <a:t>HCl</a:t>
            </a:r>
            <a:endParaRPr lang="en-US" sz="1900" dirty="0"/>
          </a:p>
          <a:p>
            <a:pPr marL="811213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1900" dirty="0" smtClean="0"/>
              <a:t>phosphorus(V</a:t>
            </a:r>
            <a:r>
              <a:rPr lang="en-US" sz="1900" dirty="0"/>
              <a:t>) oxide, P</a:t>
            </a:r>
            <a:r>
              <a:rPr lang="en-US" sz="1900" baseline="-25000" dirty="0"/>
              <a:t>2</a:t>
            </a:r>
            <a:r>
              <a:rPr lang="en-US" sz="1900" dirty="0"/>
              <a:t>O</a:t>
            </a:r>
            <a:r>
              <a:rPr lang="en-US" sz="1900" baseline="-25000" dirty="0"/>
              <a:t>5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5511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84000" cy="56477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 startAt="11"/>
              <a:tabLst>
                <a:tab pos="4313238" algn="l"/>
              </a:tabLst>
            </a:pPr>
            <a:r>
              <a:rPr lang="pt-BR" sz="1900" dirty="0" smtClean="0"/>
              <a:t>Calculate </a:t>
            </a:r>
            <a:r>
              <a:rPr lang="pt-BR" sz="1900" dirty="0"/>
              <a:t>the relative formula mass for these </a:t>
            </a:r>
            <a:r>
              <a:rPr lang="pt-BR" sz="1900" dirty="0" smtClean="0"/>
              <a:t>ionic compounds</a:t>
            </a:r>
            <a:r>
              <a:rPr lang="pt-BR" sz="1900" dirty="0"/>
              <a:t>. (A</a:t>
            </a:r>
            <a:r>
              <a:rPr lang="pt-BR" sz="1900" baseline="-25000" dirty="0"/>
              <a:t>r</a:t>
            </a:r>
            <a:r>
              <a:rPr lang="pt-BR" sz="1900" dirty="0"/>
              <a:t> values are given on page 315.)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magnesium </a:t>
            </a:r>
            <a:r>
              <a:rPr lang="pt-BR" sz="1900" dirty="0"/>
              <a:t>oxide, MgO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lead </a:t>
            </a:r>
            <a:r>
              <a:rPr lang="pt-BR" sz="1900" dirty="0"/>
              <a:t>sulfide, PbS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calcium </a:t>
            </a:r>
            <a:r>
              <a:rPr lang="pt-BR" sz="1900" dirty="0"/>
              <a:t>fluoride, CaF</a:t>
            </a:r>
            <a:r>
              <a:rPr lang="pt-BR" sz="1900" baseline="-25000" dirty="0"/>
              <a:t>2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sodium </a:t>
            </a:r>
            <a:r>
              <a:rPr lang="pt-BR" sz="1900" dirty="0"/>
              <a:t>chloride, NaCl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silver </a:t>
            </a:r>
            <a:r>
              <a:rPr lang="pt-BR" sz="1900" dirty="0"/>
              <a:t>nitrate, AgNO</a:t>
            </a:r>
            <a:r>
              <a:rPr lang="pt-BR" sz="1900" baseline="-25000" dirty="0"/>
              <a:t>3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ammonium </a:t>
            </a:r>
            <a:r>
              <a:rPr lang="pt-BR" sz="1900" dirty="0"/>
              <a:t>sulfate, (NH</a:t>
            </a:r>
            <a:r>
              <a:rPr lang="pt-BR" sz="1900" baseline="-25000" dirty="0"/>
              <a:t>4</a:t>
            </a:r>
            <a:r>
              <a:rPr lang="pt-BR" sz="1900" dirty="0"/>
              <a:t>)</a:t>
            </a:r>
            <a:r>
              <a:rPr lang="pt-BR" sz="1900" baseline="-25000" dirty="0"/>
              <a:t>2</a:t>
            </a:r>
            <a:r>
              <a:rPr lang="pt-BR" sz="1900" dirty="0"/>
              <a:t>SO</a:t>
            </a:r>
            <a:r>
              <a:rPr lang="pt-BR" sz="1900" baseline="-25000" dirty="0"/>
              <a:t>4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potassium </a:t>
            </a:r>
            <a:r>
              <a:rPr lang="pt-BR" sz="1900" dirty="0"/>
              <a:t>carbonate, K</a:t>
            </a:r>
            <a:r>
              <a:rPr lang="pt-BR" sz="1900" baseline="-25000" dirty="0"/>
              <a:t>2</a:t>
            </a:r>
            <a:r>
              <a:rPr lang="pt-BR" sz="1900" dirty="0"/>
              <a:t>CO</a:t>
            </a:r>
            <a:r>
              <a:rPr lang="pt-BR" sz="1900" baseline="-25000" dirty="0"/>
              <a:t>3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pt-BR" sz="1900" dirty="0" smtClean="0"/>
              <a:t>hydrated </a:t>
            </a:r>
            <a:r>
              <a:rPr lang="pt-BR" sz="1900" dirty="0"/>
              <a:t>iron(II) sulfate, FeSO</a:t>
            </a:r>
            <a:r>
              <a:rPr lang="pt-BR" sz="1900" baseline="-25000" dirty="0"/>
              <a:t>4</a:t>
            </a:r>
            <a:r>
              <a:rPr lang="pt-BR" sz="1900" dirty="0"/>
              <a:t>.7H</a:t>
            </a:r>
            <a:r>
              <a:rPr lang="pt-BR" sz="1900" baseline="-25000" dirty="0"/>
              <a:t>2</a:t>
            </a:r>
            <a:r>
              <a:rPr lang="pt-BR" sz="1900" dirty="0"/>
              <a:t>O</a:t>
            </a:r>
          </a:p>
          <a:p>
            <a:pPr marL="514350" indent="-514350">
              <a:buClr>
                <a:srgbClr val="0070C0"/>
              </a:buClr>
              <a:buFont typeface="+mj-lt"/>
              <a:buAutoNum type="arabicPeriod" startAt="12"/>
              <a:tabLst>
                <a:tab pos="1069975" algn="l"/>
                <a:tab pos="3416300" algn="l"/>
              </a:tabLst>
            </a:pPr>
            <a:r>
              <a:rPr lang="pt-BR" sz="1900" dirty="0" smtClean="0"/>
              <a:t>Iron reacts with excess sulfuric acid to give iron(II) sulfate. The equation for the reaction is:</a:t>
            </a:r>
            <a:br>
              <a:rPr lang="pt-BR" sz="1900" dirty="0" smtClean="0"/>
            </a:br>
            <a:r>
              <a:rPr lang="pt-BR" sz="1900" b="1" dirty="0" smtClean="0">
                <a:solidFill>
                  <a:srgbClr val="FF0000"/>
                </a:solidFill>
              </a:rPr>
              <a:t>Fe + H</a:t>
            </a:r>
            <a:r>
              <a:rPr lang="pt-BR" sz="1900" b="1" baseline="-25000" dirty="0" smtClean="0">
                <a:solidFill>
                  <a:srgbClr val="FF0000"/>
                </a:solidFill>
              </a:rPr>
              <a:t>2</a:t>
            </a:r>
            <a:r>
              <a:rPr lang="pt-BR" sz="1900" b="1" dirty="0" smtClean="0">
                <a:solidFill>
                  <a:srgbClr val="FF0000"/>
                </a:solidFill>
              </a:rPr>
              <a:t>SO</a:t>
            </a:r>
            <a:r>
              <a:rPr lang="pt-BR" sz="1900" b="1" baseline="-25000" dirty="0" smtClean="0">
                <a:solidFill>
                  <a:srgbClr val="FF0000"/>
                </a:solidFill>
              </a:rPr>
              <a:t>4</a:t>
            </a:r>
            <a:r>
              <a:rPr lang="pt-BR" sz="1900" b="1" dirty="0" smtClean="0">
                <a:solidFill>
                  <a:srgbClr val="FF0000"/>
                </a:solidFill>
              </a:rPr>
              <a:t> </a:t>
            </a:r>
            <a:r>
              <a:rPr lang="pt-BR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pt-BR" sz="1900" b="1" dirty="0" smtClean="0">
                <a:solidFill>
                  <a:srgbClr val="FF0000"/>
                </a:solidFill>
              </a:rPr>
              <a:t>FeSO</a:t>
            </a:r>
            <a:r>
              <a:rPr lang="pt-BR" sz="1900" b="1" baseline="-25000" dirty="0" smtClean="0">
                <a:solidFill>
                  <a:srgbClr val="FF0000"/>
                </a:solidFill>
              </a:rPr>
              <a:t>4</a:t>
            </a:r>
            <a:r>
              <a:rPr lang="pt-BR" sz="1900" b="1" dirty="0" smtClean="0">
                <a:solidFill>
                  <a:srgbClr val="FF0000"/>
                </a:solidFill>
              </a:rPr>
              <a:t> + H</a:t>
            </a:r>
            <a:r>
              <a:rPr lang="pt-BR" sz="1900" b="1" baseline="-25000" dirty="0" smtClean="0">
                <a:solidFill>
                  <a:srgbClr val="FF0000"/>
                </a:solidFill>
              </a:rPr>
              <a:t>2</a:t>
            </a:r>
            <a:br>
              <a:rPr lang="pt-BR" sz="1900" b="1" baseline="-25000" dirty="0" smtClean="0">
                <a:solidFill>
                  <a:srgbClr val="FF0000"/>
                </a:solidFill>
              </a:rPr>
            </a:br>
            <a:r>
              <a:rPr lang="pt-BR" sz="1900" dirty="0" smtClean="0"/>
              <a:t>5 </a:t>
            </a:r>
            <a:r>
              <a:rPr lang="pt-BR" sz="1900" dirty="0"/>
              <a:t>g of iron gives 13.6 g of iron(II) </a:t>
            </a:r>
            <a:r>
              <a:rPr lang="pt-BR" sz="1900" dirty="0" smtClean="0"/>
              <a:t>sulfate.</a:t>
            </a:r>
            <a:br>
              <a:rPr lang="pt-BR" sz="1900" dirty="0" smtClean="0"/>
            </a:br>
            <a:r>
              <a:rPr lang="pt-BR" sz="1900" b="1" dirty="0" smtClean="0"/>
              <a:t>a</a:t>
            </a:r>
            <a:r>
              <a:rPr lang="pt-BR" sz="1900" dirty="0" smtClean="0"/>
              <a:t> </a:t>
            </a:r>
            <a:r>
              <a:rPr lang="pt-BR" sz="1900" dirty="0"/>
              <a:t>Using excess acid, how much iron(II) </a:t>
            </a:r>
            <a:r>
              <a:rPr lang="pt-BR" sz="1900" dirty="0" smtClean="0"/>
              <a:t>sulfate can </a:t>
            </a:r>
            <a:r>
              <a:rPr lang="pt-BR" sz="1900" dirty="0"/>
              <a:t>be obtained </a:t>
            </a:r>
            <a:r>
              <a:rPr lang="pt-BR" sz="1900" dirty="0" smtClean="0"/>
              <a:t>from:</a:t>
            </a:r>
            <a:br>
              <a:rPr lang="pt-BR" sz="1900" dirty="0" smtClean="0"/>
            </a:br>
            <a:r>
              <a:rPr lang="pt-BR" sz="1900" dirty="0" smtClean="0"/>
              <a:t>	</a:t>
            </a:r>
            <a:r>
              <a:rPr lang="pt-BR" sz="1900" b="1" dirty="0" smtClean="0"/>
              <a:t>i</a:t>
            </a:r>
            <a:r>
              <a:rPr lang="pt-BR" sz="1900" dirty="0" smtClean="0"/>
              <a:t> </a:t>
            </a:r>
            <a:r>
              <a:rPr lang="pt-BR" sz="1900" dirty="0"/>
              <a:t>10 g of iron? </a:t>
            </a:r>
            <a:r>
              <a:rPr lang="pt-BR" sz="1900" dirty="0" smtClean="0"/>
              <a:t>	</a:t>
            </a:r>
            <a:r>
              <a:rPr lang="pt-BR" sz="1900" b="1" dirty="0" smtClean="0"/>
              <a:t>ii</a:t>
            </a:r>
            <a:r>
              <a:rPr lang="pt-BR" sz="1900" dirty="0" smtClean="0"/>
              <a:t> </a:t>
            </a:r>
            <a:r>
              <a:rPr lang="pt-BR" sz="1900" dirty="0"/>
              <a:t>1 g of </a:t>
            </a:r>
            <a:r>
              <a:rPr lang="pt-BR" sz="1900" dirty="0" smtClean="0"/>
              <a:t>iron?</a:t>
            </a:r>
            <a:br>
              <a:rPr lang="pt-BR" sz="1900" dirty="0" smtClean="0"/>
            </a:br>
            <a:r>
              <a:rPr lang="pt-BR" sz="1900" b="1" dirty="0" smtClean="0"/>
              <a:t>b</a:t>
            </a:r>
            <a:r>
              <a:rPr lang="pt-BR" sz="1900" dirty="0" smtClean="0"/>
              <a:t>  How </a:t>
            </a:r>
            <a:r>
              <a:rPr lang="pt-BR" sz="1900" dirty="0"/>
              <a:t>much iron will be needed to make 136 </a:t>
            </a:r>
            <a:r>
              <a:rPr lang="pt-BR" sz="1900" dirty="0" smtClean="0"/>
              <a:t>g of </a:t>
            </a:r>
            <a:r>
              <a:rPr lang="pt-BR" sz="1900" dirty="0"/>
              <a:t>iron(II) </a:t>
            </a:r>
            <a:r>
              <a:rPr lang="pt-BR" sz="1900" dirty="0" smtClean="0"/>
              <a:t>sulfate?</a:t>
            </a:r>
            <a:br>
              <a:rPr lang="pt-BR" sz="1900" dirty="0" smtClean="0"/>
            </a:br>
            <a:r>
              <a:rPr lang="pt-BR" sz="1900" b="1" dirty="0" smtClean="0"/>
              <a:t>c</a:t>
            </a:r>
            <a:r>
              <a:rPr lang="pt-BR" sz="1900" dirty="0" smtClean="0"/>
              <a:t>  A </a:t>
            </a:r>
            <a:r>
              <a:rPr lang="pt-BR" sz="1900" dirty="0"/>
              <a:t>10 g sample of impure iron(II) </a:t>
            </a:r>
            <a:r>
              <a:rPr lang="pt-BR" sz="1900" dirty="0" smtClean="0"/>
              <a:t>sulfate contains </a:t>
            </a:r>
            <a:r>
              <a:rPr lang="pt-BR" sz="1900" dirty="0"/>
              <a:t>8 g of iron(II) sulfate. Calculate </a:t>
            </a:r>
            <a:r>
              <a:rPr lang="pt-BR" sz="1900" dirty="0" smtClean="0"/>
              <a:t>the percentage </a:t>
            </a:r>
            <a:r>
              <a:rPr lang="pt-BR" sz="1900" dirty="0"/>
              <a:t>purity of the iron(II) sulfate.</a:t>
            </a:r>
            <a:endParaRPr lang="en-US" sz="1900" baseline="-250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4337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70732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4744"/>
            <a:ext cx="8784000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0070C0"/>
              </a:buClr>
              <a:buFont typeface="+mj-lt"/>
              <a:buAutoNum type="arabicPeriod" startAt="13"/>
              <a:tabLst>
                <a:tab pos="896938" algn="l"/>
                <a:tab pos="4313238" algn="l"/>
              </a:tabLst>
            </a:pPr>
            <a:r>
              <a:rPr lang="en-US" sz="2400" dirty="0" err="1" smtClean="0"/>
              <a:t>Aluminium</a:t>
            </a:r>
            <a:r>
              <a:rPr lang="en-US" sz="2400" dirty="0" smtClean="0"/>
              <a:t> </a:t>
            </a:r>
            <a:r>
              <a:rPr lang="en-US" sz="2400" dirty="0"/>
              <a:t>is extracted from the ore </a:t>
            </a:r>
            <a:r>
              <a:rPr lang="en-US" sz="2400" dirty="0" smtClean="0"/>
              <a:t>bauxite, which </a:t>
            </a:r>
            <a:r>
              <a:rPr lang="en-US" sz="2400" dirty="0"/>
              <a:t>is impure </a:t>
            </a:r>
            <a:r>
              <a:rPr lang="en-US" sz="2400" dirty="0" err="1"/>
              <a:t>aluminium</a:t>
            </a:r>
            <a:r>
              <a:rPr lang="en-US" sz="2400" dirty="0"/>
              <a:t> </a:t>
            </a:r>
            <a:r>
              <a:rPr lang="en-US" sz="2400" dirty="0" smtClean="0"/>
              <a:t>oxide.</a:t>
            </a:r>
            <a:br>
              <a:rPr lang="en-US" sz="2400" dirty="0" smtClean="0"/>
            </a:br>
            <a:r>
              <a:rPr lang="en-US" sz="2400" dirty="0" smtClean="0"/>
              <a:t>	1 </a:t>
            </a:r>
            <a:r>
              <a:rPr lang="en-US" sz="2400" dirty="0" err="1"/>
              <a:t>tonne</a:t>
            </a:r>
            <a:r>
              <a:rPr lang="en-US" sz="2400" dirty="0"/>
              <a:t> (1000 kg) of the ore was found to </a:t>
            </a:r>
            <a:r>
              <a:rPr lang="en-US" sz="2400" dirty="0" smtClean="0"/>
              <a:t>have this 	composition: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dirty="0" err="1" smtClean="0"/>
              <a:t>aluminium</a:t>
            </a:r>
            <a:r>
              <a:rPr lang="en-US" sz="2400" dirty="0" smtClean="0"/>
              <a:t> </a:t>
            </a:r>
            <a:r>
              <a:rPr lang="en-US" sz="2400" dirty="0"/>
              <a:t>oxide 825 </a:t>
            </a:r>
            <a:r>
              <a:rPr lang="en-US" sz="2400" dirty="0" smtClean="0"/>
              <a:t>kg</a:t>
            </a:r>
            <a:br>
              <a:rPr lang="en-US" sz="2400" dirty="0" smtClean="0"/>
            </a:br>
            <a:r>
              <a:rPr lang="en-US" sz="2400" dirty="0" smtClean="0"/>
              <a:t>	iron(III</a:t>
            </a:r>
            <a:r>
              <a:rPr lang="en-US" sz="2400" dirty="0"/>
              <a:t>) oxide 100 </a:t>
            </a:r>
            <a:r>
              <a:rPr lang="en-US" sz="2400" dirty="0" smtClean="0"/>
              <a:t>kg</a:t>
            </a:r>
            <a:br>
              <a:rPr lang="en-US" sz="2400" dirty="0" smtClean="0"/>
            </a:br>
            <a:r>
              <a:rPr lang="en-US" sz="2400" dirty="0" smtClean="0"/>
              <a:t>	sand </a:t>
            </a:r>
            <a:r>
              <a:rPr lang="en-US" sz="2400" dirty="0"/>
              <a:t>75 kg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43132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percentage of this ore is impurities?</a:t>
            </a:r>
          </a:p>
          <a:p>
            <a:pPr marL="896938" indent="-361950">
              <a:buClr>
                <a:srgbClr val="0070C0"/>
              </a:buClr>
              <a:buFont typeface="+mj-lt"/>
              <a:buAutoNum type="alphaLcPeriod"/>
              <a:tabLst>
                <a:tab pos="1173163" algn="l"/>
                <a:tab pos="4313238" algn="l"/>
              </a:tabLst>
            </a:pPr>
            <a:r>
              <a:rPr lang="en-US" sz="2400" dirty="0" smtClean="0"/>
              <a:t>1 </a:t>
            </a:r>
            <a:r>
              <a:rPr lang="en-US" sz="2400" dirty="0" err="1"/>
              <a:t>tonne</a:t>
            </a:r>
            <a:r>
              <a:rPr lang="en-US" sz="2400" dirty="0"/>
              <a:t> of the ore gives 437 kg of </a:t>
            </a:r>
            <a:r>
              <a:rPr lang="en-US" sz="2400" dirty="0" err="1" smtClean="0"/>
              <a:t>aluminium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err="1" smtClean="0"/>
              <a:t>i</a:t>
            </a:r>
            <a:r>
              <a:rPr lang="en-US" sz="2400" dirty="0" smtClean="0"/>
              <a:t>   How </a:t>
            </a:r>
            <a:r>
              <a:rPr lang="en-US" sz="2400" dirty="0"/>
              <a:t>much </a:t>
            </a:r>
            <a:r>
              <a:rPr lang="en-US" sz="2400" dirty="0" err="1"/>
              <a:t>aluminium</a:t>
            </a:r>
            <a:r>
              <a:rPr lang="en-US" sz="2400" dirty="0"/>
              <a:t> will be obtained </a:t>
            </a:r>
            <a:r>
              <a:rPr lang="en-US" sz="2400" dirty="0" smtClean="0"/>
              <a:t>from 5 </a:t>
            </a:r>
            <a:r>
              <a:rPr lang="en-US" sz="2400" dirty="0" err="1" smtClean="0"/>
              <a:t>tonnes</a:t>
            </a:r>
            <a:r>
              <a:rPr lang="en-US" sz="2400" dirty="0" smtClean="0"/>
              <a:t>  </a:t>
            </a:r>
            <a:br>
              <a:rPr lang="en-US" sz="2400" dirty="0" smtClean="0"/>
            </a:br>
            <a:r>
              <a:rPr lang="en-US" sz="2400" dirty="0" smtClean="0"/>
              <a:t>       of </a:t>
            </a:r>
            <a:r>
              <a:rPr lang="en-US" sz="2400" dirty="0"/>
              <a:t>the ore?</a:t>
            </a:r>
          </a:p>
          <a:p>
            <a:pPr marL="534988">
              <a:buClr>
                <a:srgbClr val="0070C0"/>
              </a:buClr>
              <a:tabLst>
                <a:tab pos="1173163" algn="l"/>
                <a:tab pos="4313238" algn="l"/>
              </a:tabLst>
            </a:pPr>
            <a:r>
              <a:rPr lang="en-US" sz="2400" dirty="0" smtClean="0"/>
              <a:t>	</a:t>
            </a:r>
            <a:r>
              <a:rPr lang="en-US" sz="2400" b="1" dirty="0" smtClean="0"/>
              <a:t>ii</a:t>
            </a:r>
            <a:r>
              <a:rPr lang="en-US" sz="2400" dirty="0" smtClean="0"/>
              <a:t>  What </a:t>
            </a:r>
            <a:r>
              <a:rPr lang="en-US" sz="2400" dirty="0"/>
              <a:t>mass of sand is in this 5 </a:t>
            </a:r>
            <a:r>
              <a:rPr lang="en-US" sz="2400" dirty="0" err="1" smtClean="0"/>
              <a:t>tonnes</a:t>
            </a:r>
            <a:r>
              <a:rPr lang="en-US" sz="2400" dirty="0" smtClean="0"/>
              <a:t>?</a:t>
            </a:r>
          </a:p>
          <a:p>
            <a:pPr marL="992188" indent="-457200">
              <a:buClr>
                <a:srgbClr val="0070C0"/>
              </a:buClr>
              <a:buFont typeface="+mj-lt"/>
              <a:buAutoNum type="alphaLcPeriod" startAt="3"/>
              <a:tabLst>
                <a:tab pos="1173163" algn="l"/>
                <a:tab pos="4313238" algn="l"/>
              </a:tabLst>
            </a:pPr>
            <a:r>
              <a:rPr lang="en-US" sz="2400" dirty="0" smtClean="0"/>
              <a:t>What </a:t>
            </a:r>
            <a:r>
              <a:rPr lang="en-US" sz="2400" dirty="0"/>
              <a:t>will the percentage of </a:t>
            </a:r>
            <a:r>
              <a:rPr lang="en-US" sz="2400" dirty="0" err="1"/>
              <a:t>aluminium</a:t>
            </a:r>
            <a:r>
              <a:rPr lang="en-US" sz="2400" dirty="0"/>
              <a:t> </a:t>
            </a:r>
            <a:r>
              <a:rPr lang="en-US" sz="2400" dirty="0" smtClean="0"/>
              <a:t>oxide in </a:t>
            </a:r>
            <a:r>
              <a:rPr lang="en-US" sz="2400" dirty="0"/>
              <a:t>the ore be, if all the iron(III) oxide </a:t>
            </a:r>
            <a:r>
              <a:rPr lang="en-US" sz="2400" dirty="0" smtClean="0"/>
              <a:t>is removed</a:t>
            </a:r>
            <a:r>
              <a:rPr lang="en-US" sz="2400" dirty="0"/>
              <a:t>, leaving only the </a:t>
            </a:r>
            <a:r>
              <a:rPr lang="en-US" sz="2400" dirty="0" err="1"/>
              <a:t>aluminium</a:t>
            </a:r>
            <a:r>
              <a:rPr lang="en-US" sz="2400" dirty="0"/>
              <a:t> </a:t>
            </a:r>
            <a:r>
              <a:rPr lang="en-US" sz="2400" dirty="0" smtClean="0"/>
              <a:t>oxide and </a:t>
            </a:r>
            <a:r>
              <a:rPr lang="en-US" sz="2400" dirty="0"/>
              <a:t>sand?</a:t>
            </a:r>
            <a:endParaRPr lang="en-US" sz="2400" baseline="-250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5 </a:t>
            </a:r>
            <a:r>
              <a:rPr lang="en-GB" sz="3300" dirty="0"/>
              <a:t>– </a:t>
            </a:r>
            <a:r>
              <a:rPr lang="en-US" sz="3300" dirty="0" smtClean="0"/>
              <a:t>Revision Questions – Core Curriculum</a:t>
            </a:r>
            <a:endParaRPr lang="en-GB" sz="3300" b="1" dirty="0" smtClean="0"/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130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95356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9196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96938" algn="l"/>
              </a:tabLst>
            </a:pPr>
            <a:r>
              <a:rPr lang="en-US" sz="2400" b="1" dirty="0" smtClean="0"/>
              <a:t>a</a:t>
            </a:r>
            <a:r>
              <a:rPr lang="en-US" sz="2400" b="1" dirty="0"/>
              <a:t>.</a:t>
            </a:r>
            <a:r>
              <a:rPr lang="en-US" sz="2400" dirty="0"/>
              <a:t> </a:t>
            </a:r>
            <a:r>
              <a:rPr lang="en-US" sz="2400" dirty="0" smtClean="0"/>
              <a:t>A 'cell</a:t>
            </a:r>
            <a:r>
              <a:rPr lang="en-US" sz="2400" smtClean="0"/>
              <a:t>‘ of]</a:t>
            </a:r>
            <a:endParaRPr lang="en-US" sz="24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5.1 </a:t>
            </a:r>
            <a:r>
              <a:rPr lang="en-GB" dirty="0"/>
              <a:t>– </a:t>
            </a:r>
            <a:r>
              <a:rPr lang="en-GB" dirty="0" smtClean="0"/>
              <a:t>Workbook </a:t>
            </a:r>
            <a:r>
              <a:rPr lang="en-US" dirty="0" smtClean="0"/>
              <a:t>Questions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9030752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11 -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47507</TotalTime>
  <Words>4512</Words>
  <Application>Microsoft Office PowerPoint</Application>
  <PresentationFormat>On-screen Show (4:3)</PresentationFormat>
  <Paragraphs>815</Paragraphs>
  <Slides>48</Slides>
  <Notes>48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9" baseType="lpstr">
      <vt:lpstr>Arial</vt:lpstr>
      <vt:lpstr>Calibri</vt:lpstr>
      <vt:lpstr>FrutigerLTStd-Light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5.1 – The Names and Formulae of Compounds</vt:lpstr>
      <vt:lpstr>5.1 – The Names and Formulae of Compounds</vt:lpstr>
      <vt:lpstr>5.1 – The Names and Formulae of Compounds</vt:lpstr>
      <vt:lpstr>5.1 – The Names and Formulae of Compounds</vt:lpstr>
      <vt:lpstr>5.1 – The Names and Formulae of Compounds</vt:lpstr>
      <vt:lpstr>5.1 – The Names and Formulae of Compounds</vt:lpstr>
      <vt:lpstr>5.1 – The Names and Formulae of Compounds</vt:lpstr>
      <vt:lpstr>5.2 – Equations For Chemical Reactions</vt:lpstr>
      <vt:lpstr>5.2 – Equations For Chemical Reactions</vt:lpstr>
      <vt:lpstr>5.2 – Equations For Chemical Reactions</vt:lpstr>
      <vt:lpstr>5.2 – Equations For Chemical Reactions</vt:lpstr>
      <vt:lpstr>5.2 – Equations For Chemical Reactions</vt:lpstr>
      <vt:lpstr>5.2 – Equations For Chemical Reactions</vt:lpstr>
      <vt:lpstr>5.3 – The Masses of Atoms, Molecules, and Ions</vt:lpstr>
      <vt:lpstr>5.3 – The Masses of Atoms, Molecules, and Ions</vt:lpstr>
      <vt:lpstr>5.3 – The Masses of Atoms, Molecules, and Ions</vt:lpstr>
      <vt:lpstr>5.3 – The Masses of Atoms, Molecules, and Ions</vt:lpstr>
      <vt:lpstr>5.3 – The Masses of Atoms, Molecules, and Ions</vt:lpstr>
      <vt:lpstr>5.3 – The Masses of Atoms, Molecules, and Ions</vt:lpstr>
      <vt:lpstr>5.3 – The Masses of Atoms, Molecules, and Ions</vt:lpstr>
      <vt:lpstr>5.3 – The Masses of Atoms, Molecules, and Ions</vt:lpstr>
      <vt:lpstr>5.4 – Some calculations about masses and %</vt:lpstr>
      <vt:lpstr>5.4 – Some calculations about masses and %</vt:lpstr>
      <vt:lpstr>5.4 – Some calculations about masses and %</vt:lpstr>
      <vt:lpstr>5.4 – Some calculations about masses and %</vt:lpstr>
      <vt:lpstr>5.4 – Some calculations about masses and %</vt:lpstr>
      <vt:lpstr>5.4 – Some calculations about masses and %</vt:lpstr>
      <vt:lpstr>5 – Revision Checklist – Core Curriculum</vt:lpstr>
      <vt:lpstr>5 – Revision Questions – Core Curriculum</vt:lpstr>
      <vt:lpstr>5 – Revision Questions – Core Curriculum</vt:lpstr>
      <vt:lpstr>5 – Revision Questions – Core Curriculum</vt:lpstr>
      <vt:lpstr>5 – Revision Questions – Core Curriculum</vt:lpstr>
      <vt:lpstr>5 – Revision Questions – Core Curriculum</vt:lpstr>
      <vt:lpstr>5 – Revision Questions – Core Curriculum</vt:lpstr>
      <vt:lpstr>5 – Revision Questions – Core Curriculum</vt:lpstr>
      <vt:lpstr>5 – Revision Questions – Core Curriculum</vt:lpstr>
      <vt:lpstr>5 – Revision Questions – Core Curriculum</vt:lpstr>
      <vt:lpstr>5.1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11 -</dc:title>
  <dc:subject>Travel and Tourism</dc:subject>
  <dc:creator>Enderoth</dc:creator>
  <cp:lastModifiedBy>Stephen Rafferty</cp:lastModifiedBy>
  <cp:revision>1668</cp:revision>
  <cp:lastPrinted>2014-01-22T18:25:48Z</cp:lastPrinted>
  <dcterms:created xsi:type="dcterms:W3CDTF">2008-03-12T11:01:44Z</dcterms:created>
  <dcterms:modified xsi:type="dcterms:W3CDTF">2018-08-01T14:17:59Z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